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media/image1.jpeg" ContentType="image/jpeg"/>
  <Override PartName="/ppt/media/image2.jpeg" ContentType="image/jpeg"/>
  <Override PartName="/ppt/media/image3.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9.jpeg" ContentType="image/jpeg"/>
  <Override PartName="/ppt/media/image10.jpeg" ContentType="image/jpeg"/>
  <Override PartName="/ppt/media/image11.jpeg" ContentType="image/jpeg"/>
  <Override PartName="/ppt/media/image12.jpeg" ContentType="image/jpeg"/>
  <Override PartName="/ppt/media/image13.jpeg" ContentType="image/jpeg"/>
  <Override PartName="/ppt/media/image14.jpeg" ContentType="image/jpeg"/>
  <Override PartName="/ppt/media/image15.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 id="278" r:id="rId30"/>
    <p:sldId id="279" r:id="rId31"/>
    <p:sldId id="280" r:id="rId32"/>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b="def" i="def"/>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b="def" i="def"/>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b="def" i="def"/>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b="def" i="def"/>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b="def" i="def"/>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 Id="rId30" Type="http://schemas.openxmlformats.org/officeDocument/2006/relationships/slide" Target="slides/slide23.xml"/><Relationship Id="rId31" Type="http://schemas.openxmlformats.org/officeDocument/2006/relationships/slide" Target="slides/slide24.xml"/><Relationship Id="rId32" Type="http://schemas.openxmlformats.org/officeDocument/2006/relationships/slide" Target="slides/slide25.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48" name="Shape 148"/>
          <p:cNvSpPr/>
          <p:nvPr>
            <p:ph type="sldImg"/>
          </p:nvPr>
        </p:nvSpPr>
        <p:spPr>
          <a:xfrm>
            <a:off x="1143000" y="685800"/>
            <a:ext cx="4572000" cy="3429000"/>
          </a:xfrm>
          <a:prstGeom prst="rect">
            <a:avLst/>
          </a:prstGeom>
        </p:spPr>
        <p:txBody>
          <a:bodyPr/>
          <a:lstStyle/>
          <a:p>
            <a:pPr/>
          </a:p>
        </p:txBody>
      </p:sp>
      <p:sp>
        <p:nvSpPr>
          <p:cNvPr id="149" name="Shape 14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p:spTree>
      <p:nvGrpSpPr>
        <p:cNvPr id="1" name=""/>
        <p:cNvGrpSpPr/>
        <p:nvPr/>
      </p:nvGrpSpPr>
      <p:grpSpPr>
        <a:xfrm>
          <a:off x="0" y="0"/>
          <a:ext cx="0" cy="0"/>
          <a:chOff x="0" y="0"/>
          <a:chExt cx="0" cy="0"/>
        </a:xfrm>
      </p:grpSpPr>
      <p:sp>
        <p:nvSpPr>
          <p:cNvPr id="11" name="Author and Date"/>
          <p:cNvSpPr txBox="1"/>
          <p:nvPr>
            <p:ph type="body" sz="quarter" idx="21" hasCustomPrompt="1"/>
          </p:nvPr>
        </p:nvSpPr>
        <p:spPr>
          <a:xfrm>
            <a:off x="1201340" y="11859862"/>
            <a:ext cx="21971003"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12" name="Presentation Title"/>
          <p:cNvSpPr txBox="1"/>
          <p:nvPr>
            <p:ph type="title" hasCustomPrompt="1"/>
          </p:nvPr>
        </p:nvSpPr>
        <p:spPr>
          <a:xfrm>
            <a:off x="1206496" y="2574991"/>
            <a:ext cx="21971004" cy="4648201"/>
          </a:xfrm>
          <a:prstGeom prst="rect">
            <a:avLst/>
          </a:prstGeom>
        </p:spPr>
        <p:txBody>
          <a:bodyPr anchor="b"/>
          <a:lstStyle>
            <a:lvl1pPr>
              <a:defRPr spc="-232" sz="11600"/>
            </a:lvl1pPr>
          </a:lstStyle>
          <a:p>
            <a:pPr/>
            <a:r>
              <a:t>Presentation Title</a:t>
            </a:r>
          </a:p>
        </p:txBody>
      </p:sp>
      <p:sp>
        <p:nvSpPr>
          <p:cNvPr id="13" name="Body Level One…"/>
          <p:cNvSpPr txBox="1"/>
          <p:nvPr>
            <p:ph type="body" sz="quarter" idx="1" hasCustomPrompt="1"/>
          </p:nvPr>
        </p:nvSpPr>
        <p:spPr>
          <a:xfrm>
            <a:off x="1201342" y="7223190"/>
            <a:ext cx="21971001" cy="1905001"/>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98" name="Body Level One…"/>
          <p:cNvSpPr txBox="1"/>
          <p:nvPr>
            <p:ph type="body" sz="half" idx="1" hasCustomPrompt="1"/>
          </p:nvPr>
        </p:nvSpPr>
        <p:spPr>
          <a:xfrm>
            <a:off x="1206500" y="4920843"/>
            <a:ext cx="21971000" cy="3874314"/>
          </a:xfrm>
          <a:prstGeom prst="rect">
            <a:avLst/>
          </a:prstGeom>
        </p:spPr>
        <p:txBody>
          <a:bodyPr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45720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91440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137160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182880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9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06" name="Body Level One…"/>
          <p:cNvSpPr txBox="1"/>
          <p:nvPr>
            <p:ph type="body" idx="1" hasCustomPrompt="1"/>
          </p:nvPr>
        </p:nvSpPr>
        <p:spPr>
          <a:xfrm>
            <a:off x="1206500" y="1075927"/>
            <a:ext cx="21971000" cy="7241584"/>
          </a:xfrm>
          <a:prstGeom prst="rect">
            <a:avLst/>
          </a:prstGeom>
        </p:spPr>
        <p:txBody>
          <a:bodyPr anchor="b"/>
          <a:lstStyle>
            <a:lvl1pPr marL="0" indent="0" algn="ctr">
              <a:lnSpc>
                <a:spcPct val="80000"/>
              </a:lnSpc>
              <a:spcBef>
                <a:spcPts val="0"/>
              </a:spcBef>
              <a:buSzTx/>
              <a:buNone/>
              <a:defRPr b="1" spc="-250" sz="25000"/>
            </a:lvl1pPr>
            <a:lvl2pPr marL="0" indent="457200" algn="ctr">
              <a:lnSpc>
                <a:spcPct val="80000"/>
              </a:lnSpc>
              <a:spcBef>
                <a:spcPts val="0"/>
              </a:spcBef>
              <a:buSzTx/>
              <a:buNone/>
              <a:defRPr b="1" spc="-250" sz="25000"/>
            </a:lvl2pPr>
            <a:lvl3pPr marL="0" indent="914400" algn="ctr">
              <a:lnSpc>
                <a:spcPct val="80000"/>
              </a:lnSpc>
              <a:spcBef>
                <a:spcPts val="0"/>
              </a:spcBef>
              <a:buSzTx/>
              <a:buNone/>
              <a:defRPr b="1" spc="-250" sz="25000"/>
            </a:lvl3pPr>
            <a:lvl4pPr marL="0" indent="1371600" algn="ctr">
              <a:lnSpc>
                <a:spcPct val="80000"/>
              </a:lnSpc>
              <a:spcBef>
                <a:spcPts val="0"/>
              </a:spcBef>
              <a:buSzTx/>
              <a:buNone/>
              <a:defRPr b="1" spc="-250" sz="25000"/>
            </a:lvl4pPr>
            <a:lvl5pPr marL="0" indent="182880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07" name="Fact information"/>
          <p:cNvSpPr txBox="1"/>
          <p:nvPr>
            <p:ph type="body" sz="quarter" idx="21" hasCustomPrompt="1"/>
          </p:nvPr>
        </p:nvSpPr>
        <p:spPr>
          <a:xfrm>
            <a:off x="1206500" y="8262180"/>
            <a:ext cx="21971000" cy="934780"/>
          </a:xfrm>
          <a:prstGeom prst="rect">
            <a:avLst/>
          </a:prstGeom>
        </p:spPr>
        <p:txBody>
          <a:bodyPr lIns="45719" tIns="45719" rIns="45719" bIns="45719"/>
          <a:lstStyle>
            <a:lvl1pPr marL="0" indent="0" algn="ctr" defTabSz="825500">
              <a:lnSpc>
                <a:spcPct val="100000"/>
              </a:lnSpc>
              <a:spcBef>
                <a:spcPts val="0"/>
              </a:spcBef>
              <a:buSzTx/>
              <a:buNone/>
              <a:defRPr b="1" sz="5500"/>
            </a:lvl1pPr>
          </a:lstStyle>
          <a:p>
            <a:pPr/>
            <a:r>
              <a:t>Fact information</a:t>
            </a:r>
          </a:p>
        </p:txBody>
      </p:sp>
      <p:sp>
        <p:nvSpPr>
          <p:cNvPr id="10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15" name="Attribution"/>
          <p:cNvSpPr txBox="1"/>
          <p:nvPr>
            <p:ph type="body" sz="quarter" idx="21" hasCustomPrompt="1"/>
          </p:nvPr>
        </p:nvSpPr>
        <p:spPr>
          <a:xfrm>
            <a:off x="2430025" y="10675453"/>
            <a:ext cx="20200052"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Attribution</a:t>
            </a:r>
          </a:p>
        </p:txBody>
      </p:sp>
      <p:sp>
        <p:nvSpPr>
          <p:cNvPr id="116" name="Body Level One…"/>
          <p:cNvSpPr txBox="1"/>
          <p:nvPr>
            <p:ph type="body" sz="half" idx="1" hasCustomPrompt="1"/>
          </p:nvPr>
        </p:nvSpPr>
        <p:spPr>
          <a:xfrm>
            <a:off x="1753923" y="4939860"/>
            <a:ext cx="20876154" cy="3836280"/>
          </a:xfrm>
          <a:prstGeom prst="rect">
            <a:avLst/>
          </a:prstGeom>
        </p:spPr>
        <p:txBody>
          <a:bodyPr/>
          <a:lstStyle>
            <a:lvl1pPr marL="638923" indent="-469900">
              <a:spcBef>
                <a:spcPts val="0"/>
              </a:spcBef>
              <a:buSzTx/>
              <a:buNone/>
              <a:defRPr spc="-170" sz="8500">
                <a:latin typeface="Helvetica Neue Medium"/>
                <a:ea typeface="Helvetica Neue Medium"/>
                <a:cs typeface="Helvetica Neue Medium"/>
                <a:sym typeface="Helvetica Neue Medium"/>
              </a:defRPr>
            </a:lvl1pPr>
            <a:lvl2pPr marL="638923" indent="-12700">
              <a:spcBef>
                <a:spcPts val="0"/>
              </a:spcBef>
              <a:buSzTx/>
              <a:buNone/>
              <a:defRPr spc="-170" sz="8500">
                <a:latin typeface="Helvetica Neue Medium"/>
                <a:ea typeface="Helvetica Neue Medium"/>
                <a:cs typeface="Helvetica Neue Medium"/>
                <a:sym typeface="Helvetica Neue Medium"/>
              </a:defRPr>
            </a:lvl2pPr>
            <a:lvl3pPr marL="638923" indent="444500">
              <a:spcBef>
                <a:spcPts val="0"/>
              </a:spcBef>
              <a:buSzTx/>
              <a:buNone/>
              <a:defRPr spc="-170" sz="8500">
                <a:latin typeface="Helvetica Neue Medium"/>
                <a:ea typeface="Helvetica Neue Medium"/>
                <a:cs typeface="Helvetica Neue Medium"/>
                <a:sym typeface="Helvetica Neue Medium"/>
              </a:defRPr>
            </a:lvl3pPr>
            <a:lvl4pPr marL="638923" indent="901700">
              <a:spcBef>
                <a:spcPts val="0"/>
              </a:spcBef>
              <a:buSzTx/>
              <a:buNone/>
              <a:defRPr spc="-170" sz="8500">
                <a:latin typeface="Helvetica Neue Medium"/>
                <a:ea typeface="Helvetica Neue Medium"/>
                <a:cs typeface="Helvetica Neue Medium"/>
                <a:sym typeface="Helvetica Neue Medium"/>
              </a:defRPr>
            </a:lvl4pPr>
            <a:lvl5pPr marL="638923" indent="1358900">
              <a:spcBef>
                <a:spcPts val="0"/>
              </a:spcBef>
              <a:buSzTx/>
              <a:buNone/>
              <a:defRPr spc="-170" sz="8500">
                <a:latin typeface="Helvetica Neue Medium"/>
                <a:ea typeface="Helvetica Neue Medium"/>
                <a:cs typeface="Helvetica Neue Medium"/>
                <a:sym typeface="Helvetica Neue Medium"/>
              </a:defRPr>
            </a:lvl5pPr>
          </a:lstStyle>
          <a:p>
            <a:pPr/>
            <a:r>
              <a:t>“Notable Quote”</a:t>
            </a:r>
          </a:p>
          <a:p>
            <a:pPr lvl="1"/>
            <a:r>
              <a:t/>
            </a:r>
          </a:p>
          <a:p>
            <a:pPr lvl="2"/>
            <a:r>
              <a:t/>
            </a:r>
          </a:p>
          <a:p>
            <a:pPr lvl="3"/>
            <a:r>
              <a:t/>
            </a:r>
          </a:p>
          <a:p>
            <a:pPr lvl="4"/>
            <a:r>
              <a:t/>
            </a:r>
          </a:p>
        </p:txBody>
      </p:sp>
      <p:sp>
        <p:nvSpPr>
          <p:cNvPr id="11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24" name="Low angle exterior view of a modern building facade covered with aluminum discs under a clear, blue sky"/>
          <p:cNvSpPr/>
          <p:nvPr>
            <p:ph type="pic" sz="quarter" idx="21"/>
          </p:nvPr>
        </p:nvSpPr>
        <p:spPr>
          <a:xfrm>
            <a:off x="15417800" y="1270000"/>
            <a:ext cx="8144934" cy="5410200"/>
          </a:xfrm>
          <a:prstGeom prst="rect">
            <a:avLst/>
          </a:prstGeom>
        </p:spPr>
        <p:txBody>
          <a:bodyPr lIns="91439" tIns="45719" rIns="91439" bIns="45719">
            <a:noAutofit/>
          </a:bodyPr>
          <a:lstStyle/>
          <a:p>
            <a:pPr/>
          </a:p>
        </p:txBody>
      </p:sp>
      <p:sp>
        <p:nvSpPr>
          <p:cNvPr id="125" name="Low angle view of a modern, curved building under a cloudy sky"/>
          <p:cNvSpPr/>
          <p:nvPr>
            <p:ph type="pic" sz="quarter" idx="22"/>
          </p:nvPr>
        </p:nvSpPr>
        <p:spPr>
          <a:xfrm>
            <a:off x="15443200" y="7086600"/>
            <a:ext cx="8138580" cy="5422900"/>
          </a:xfrm>
          <a:prstGeom prst="rect">
            <a:avLst/>
          </a:prstGeom>
        </p:spPr>
        <p:txBody>
          <a:bodyPr lIns="91439" tIns="45719" rIns="91439" bIns="45719">
            <a:noAutofit/>
          </a:bodyPr>
          <a:lstStyle/>
          <a:p>
            <a:pPr/>
          </a:p>
        </p:txBody>
      </p:sp>
      <p:sp>
        <p:nvSpPr>
          <p:cNvPr id="126" name="View from inside a modern white building with glass panels, looking up to a bright, partly cloudy sky"/>
          <p:cNvSpPr/>
          <p:nvPr>
            <p:ph type="pic" idx="23"/>
          </p:nvPr>
        </p:nvSpPr>
        <p:spPr>
          <a:xfrm>
            <a:off x="-124635" y="1270000"/>
            <a:ext cx="16840169" cy="11243712"/>
          </a:xfrm>
          <a:prstGeom prst="rect">
            <a:avLst/>
          </a:prstGeom>
        </p:spPr>
        <p:txBody>
          <a:bodyPr lIns="91439" tIns="45719" rIns="91439" bIns="45719">
            <a:noAutofit/>
          </a:bodyPr>
          <a:lstStyle/>
          <a:p>
            <a:pPr/>
          </a:p>
        </p:txBody>
      </p:sp>
      <p:sp>
        <p:nvSpPr>
          <p:cNvPr id="12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bg>
      <p:bgPr>
        <a:solidFill>
          <a:srgbClr val="FFFFFF"/>
        </a:solidFill>
      </p:bgPr>
    </p:bg>
    <p:spTree>
      <p:nvGrpSpPr>
        <p:cNvPr id="1" name=""/>
        <p:cNvGrpSpPr/>
        <p:nvPr/>
      </p:nvGrpSpPr>
      <p:grpSpPr>
        <a:xfrm>
          <a:off x="0" y="0"/>
          <a:ext cx="0" cy="0"/>
          <a:chOff x="0" y="0"/>
          <a:chExt cx="0" cy="0"/>
        </a:xfrm>
      </p:grpSpPr>
      <p:sp>
        <p:nvSpPr>
          <p:cNvPr id="134" name="Low angle view of the Azadi Tower in Tehran, Iran against a clear, bright sky"/>
          <p:cNvSpPr/>
          <p:nvPr>
            <p:ph type="pic" idx="21"/>
          </p:nvPr>
        </p:nvSpPr>
        <p:spPr>
          <a:xfrm>
            <a:off x="0" y="-1282700"/>
            <a:ext cx="24384000" cy="16281400"/>
          </a:xfrm>
          <a:prstGeom prst="rect">
            <a:avLst/>
          </a:prstGeom>
        </p:spPr>
        <p:txBody>
          <a:bodyPr lIns="91439" tIns="45719" rIns="91439" bIns="45719">
            <a:noAutofit/>
          </a:bodyPr>
          <a:lstStyle/>
          <a:p>
            <a:pPr/>
          </a:p>
        </p:txBody>
      </p:sp>
      <p:sp>
        <p:nvSpPr>
          <p:cNvPr id="13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4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bg>
      <p:bgPr>
        <a:solidFill>
          <a:srgbClr val="FFFFFF"/>
        </a:solidFill>
      </p:bgPr>
    </p:bg>
    <p:spTree>
      <p:nvGrpSpPr>
        <p:cNvPr id="1" name=""/>
        <p:cNvGrpSpPr/>
        <p:nvPr/>
      </p:nvGrpSpPr>
      <p:grpSpPr>
        <a:xfrm>
          <a:off x="0" y="0"/>
          <a:ext cx="0" cy="0"/>
          <a:chOff x="0" y="0"/>
          <a:chExt cx="0" cy="0"/>
        </a:xfrm>
      </p:grpSpPr>
      <p:sp>
        <p:nvSpPr>
          <p:cNvPr id="21" name="View from inside a stone structure, looking out toward stairs and a clear, blue sky"/>
          <p:cNvSpPr/>
          <p:nvPr>
            <p:ph type="pic" idx="21"/>
          </p:nvPr>
        </p:nvSpPr>
        <p:spPr>
          <a:xfrm>
            <a:off x="0" y="-1270000"/>
            <a:ext cx="24384000" cy="16272934"/>
          </a:xfrm>
          <a:prstGeom prst="rect">
            <a:avLst/>
          </a:prstGeom>
        </p:spPr>
        <p:txBody>
          <a:bodyPr lIns="91439" tIns="45719" rIns="91439" bIns="45719">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Author and Date"/>
          <p:cNvSpPr txBox="1"/>
          <p:nvPr>
            <p:ph type="body" sz="quarter" idx="22" hasCustomPrompt="1"/>
          </p:nvPr>
        </p:nvSpPr>
        <p:spPr>
          <a:xfrm>
            <a:off x="1207690" y="1106137"/>
            <a:ext cx="21968621" cy="636979"/>
          </a:xfrm>
          <a:prstGeom prst="rect">
            <a:avLst/>
          </a:prstGeom>
        </p:spPr>
        <p:txBody>
          <a:bodyPr lIns="45719" tIns="45719" rIns="45719" bIns="45719"/>
          <a:lstStyle>
            <a:lvl1pPr marL="0" indent="0" defTabSz="825500">
              <a:lnSpc>
                <a:spcPct val="100000"/>
              </a:lnSpc>
              <a:spcBef>
                <a:spcPts val="0"/>
              </a:spcBef>
              <a:buSzTx/>
              <a:buNone/>
              <a:defRPr b="1" sz="3600"/>
            </a:lvl1pPr>
          </a:lstStyle>
          <a:p>
            <a:pPr/>
            <a:r>
              <a:t>Author and Date</a:t>
            </a:r>
          </a:p>
        </p:txBody>
      </p:sp>
      <p:sp>
        <p:nvSpPr>
          <p:cNvPr id="24" name="Body Level One…"/>
          <p:cNvSpPr txBox="1"/>
          <p:nvPr>
            <p:ph type="body" sz="quarter" idx="1" hasCustomPrompt="1"/>
          </p:nvPr>
        </p:nvSpPr>
        <p:spPr>
          <a:xfrm>
            <a:off x="1206500" y="11609910"/>
            <a:ext cx="21971000" cy="1116952"/>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Presentation Subtitle</a:t>
            </a:r>
          </a:p>
          <a:p>
            <a:pPr lvl="1"/>
            <a:r>
              <a:t/>
            </a:r>
          </a:p>
          <a:p>
            <a:pPr lvl="2"/>
            <a:r>
              <a:t/>
            </a:r>
          </a:p>
          <a:p>
            <a:pPr lvl="3"/>
            <a:r>
              <a:t/>
            </a:r>
          </a:p>
          <a:p>
            <a:pPr lvl="4"/>
            <a:r>
              <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A modern white building with glass panels against a clear, blue sky"/>
          <p:cNvSpPr/>
          <p:nvPr>
            <p:ph type="pic" idx="21"/>
          </p:nvPr>
        </p:nvSpPr>
        <p:spPr>
          <a:xfrm>
            <a:off x="9271000" y="1270000"/>
            <a:ext cx="16764000" cy="11176000"/>
          </a:xfrm>
          <a:prstGeom prst="rect">
            <a:avLst/>
          </a:prstGeom>
        </p:spPr>
        <p:txBody>
          <a:bodyPr lIns="91439" tIns="45719" rIns="91439" bIns="45719">
            <a:noAutofit/>
          </a:bodyPr>
          <a:lstStyle/>
          <a:p>
            <a:pPr/>
          </a:p>
        </p:txBody>
      </p:sp>
      <p:sp>
        <p:nvSpPr>
          <p:cNvPr id="33" name="Slide Title"/>
          <p:cNvSpPr txBox="1"/>
          <p:nvPr>
            <p:ph type="title" hasCustomPrompt="1"/>
          </p:nvPr>
        </p:nvSpPr>
        <p:spPr>
          <a:xfrm>
            <a:off x="1206500" y="1270000"/>
            <a:ext cx="9779000" cy="5882273"/>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a:lstStyle>
            <a:lvl1pPr marL="0" indent="0" defTabSz="825500">
              <a:lnSpc>
                <a:spcPct val="100000"/>
              </a:lnSpc>
              <a:spcBef>
                <a:spcPts val="0"/>
              </a:spcBef>
              <a:buSzTx/>
              <a:buNone/>
              <a:defRPr b="1" sz="5500"/>
            </a:lvl1pPr>
            <a:lvl2pPr marL="0" indent="457200" defTabSz="825500">
              <a:lnSpc>
                <a:spcPct val="100000"/>
              </a:lnSpc>
              <a:spcBef>
                <a:spcPts val="0"/>
              </a:spcBef>
              <a:buSzTx/>
              <a:buNone/>
              <a:defRPr b="1" sz="5500"/>
            </a:lvl2pPr>
            <a:lvl3pPr marL="0" indent="914400" defTabSz="825500">
              <a:lnSpc>
                <a:spcPct val="100000"/>
              </a:lnSpc>
              <a:spcBef>
                <a:spcPts val="0"/>
              </a:spcBef>
              <a:buSzTx/>
              <a:buNone/>
              <a:defRPr b="1" sz="5500"/>
            </a:lvl3pPr>
            <a:lvl4pPr marL="0" indent="1371600" defTabSz="825500">
              <a:lnSpc>
                <a:spcPct val="100000"/>
              </a:lnSpc>
              <a:spcBef>
                <a:spcPts val="0"/>
              </a:spcBef>
              <a:buSzTx/>
              <a:buNone/>
              <a:defRPr b="1" sz="5500"/>
            </a:lvl4pPr>
            <a:lvl5pPr marL="0" indent="182880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prstGeom prst="rect">
            <a:avLst/>
          </a:prstGeom>
        </p:spPr>
        <p:txBody>
          <a:bodyPr/>
          <a:lstStyle/>
          <a:p>
            <a:pPr/>
            <a:r>
              <a:t>Slide Title</a:t>
            </a:r>
          </a:p>
        </p:txBody>
      </p:sp>
      <p:sp>
        <p:nvSpPr>
          <p:cNvPr id="43"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44"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numCol="2" spcCol="1098550"/>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Slide Subtitle"/>
          <p:cNvSpPr txBox="1"/>
          <p:nvPr>
            <p:ph type="body" sz="quarter" idx="21" hasCustomPrompt="1"/>
          </p:nvPr>
        </p:nvSpPr>
        <p:spPr>
          <a:xfrm>
            <a:off x="1206500" y="2372962"/>
            <a:ext cx="9779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61" name="Body Level One…"/>
          <p:cNvSpPr txBox="1"/>
          <p:nvPr>
            <p:ph type="body" sz="half" idx="1" hasCustomPrompt="1"/>
          </p:nvPr>
        </p:nvSpPr>
        <p:spPr>
          <a:xfrm>
            <a:off x="1206500" y="4248504"/>
            <a:ext cx="9779000" cy="8256630"/>
          </a:xfrm>
          <a:prstGeom prst="rect">
            <a:avLst/>
          </a:prstGeom>
        </p:spPr>
        <p:txBody>
          <a:bodyPr/>
          <a:lstStyle/>
          <a:p>
            <a:pPr/>
            <a:r>
              <a:t>Slide bullet text</a:t>
            </a:r>
          </a:p>
          <a:p>
            <a:pPr lvl="1"/>
            <a:r>
              <a:t/>
            </a:r>
          </a:p>
          <a:p>
            <a:pPr lvl="2"/>
            <a:r>
              <a:t/>
            </a:r>
          </a:p>
          <a:p>
            <a:pPr lvl="3"/>
            <a:r>
              <a:t/>
            </a:r>
          </a:p>
          <a:p>
            <a:pPr lvl="4"/>
            <a:r>
              <a:t/>
            </a:r>
          </a:p>
        </p:txBody>
      </p:sp>
      <p:sp>
        <p:nvSpPr>
          <p:cNvPr id="62" name="Small section of a modern shell bridge in Qingdao, Shandong, China with a partly cloudy sky above"/>
          <p:cNvSpPr/>
          <p:nvPr>
            <p:ph type="pic" idx="22"/>
          </p:nvPr>
        </p:nvSpPr>
        <p:spPr>
          <a:xfrm>
            <a:off x="9271000" y="1263848"/>
            <a:ext cx="16773843" cy="11188205"/>
          </a:xfrm>
          <a:prstGeom prst="rect">
            <a:avLst/>
          </a:prstGeom>
        </p:spPr>
        <p:txBody>
          <a:bodyPr lIns="91439" tIns="45719" rIns="91439" bIns="45719">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71" name="Section Title"/>
          <p:cNvSpPr txBox="1"/>
          <p:nvPr>
            <p:ph type="title" hasCustomPrompt="1"/>
          </p:nvPr>
        </p:nvSpPr>
        <p:spPr>
          <a:xfrm>
            <a:off x="1206496" y="4533900"/>
            <a:ext cx="21971004"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72" name="Slide Number"/>
          <p:cNvSpPr txBox="1"/>
          <p:nvPr>
            <p:ph type="sldNum" sz="quarter" idx="2"/>
          </p:nvPr>
        </p:nvSpPr>
        <p:spPr>
          <a:xfrm>
            <a:off x="12001499" y="13085233"/>
            <a:ext cx="368505"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79" name="Slide Title"/>
          <p:cNvSpPr txBox="1"/>
          <p:nvPr>
            <p:ph type="title" hasCustomPrompt="1"/>
          </p:nvPr>
        </p:nvSpPr>
        <p:spPr>
          <a:xfrm>
            <a:off x="1206500" y="1079500"/>
            <a:ext cx="21971000" cy="1434949"/>
          </a:xfrm>
          <a:prstGeom prst="rect">
            <a:avLst/>
          </a:prstGeom>
        </p:spPr>
        <p:txBody>
          <a:bodyPr/>
          <a:lstStyle/>
          <a:p>
            <a:pPr/>
            <a:r>
              <a:t>Slide Title</a:t>
            </a:r>
          </a:p>
        </p:txBody>
      </p:sp>
      <p:sp>
        <p:nvSpPr>
          <p:cNvPr id="80" name="Slide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Slide Subtitle</a:t>
            </a:r>
          </a:p>
        </p:txBody>
      </p:sp>
      <p:sp>
        <p:nvSpPr>
          <p:cNvPr id="8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8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89" name="Agenda Subtitle"/>
          <p:cNvSpPr txBox="1"/>
          <p:nvPr>
            <p:ph type="body" sz="quarter" idx="21" hasCustomPrompt="1"/>
          </p:nvPr>
        </p:nvSpPr>
        <p:spPr>
          <a:xfrm>
            <a:off x="1206500" y="2372962"/>
            <a:ext cx="21971000" cy="934780"/>
          </a:xfrm>
          <a:prstGeom prst="rect">
            <a:avLst/>
          </a:prstGeom>
        </p:spPr>
        <p:txBody>
          <a:bodyPr lIns="45719" tIns="45719" rIns="45719" bIns="45719"/>
          <a:lstStyle>
            <a:lvl1pPr marL="0" indent="0" defTabSz="825500">
              <a:lnSpc>
                <a:spcPct val="100000"/>
              </a:lnSpc>
              <a:spcBef>
                <a:spcPts val="0"/>
              </a:spcBef>
              <a:buSzTx/>
              <a:buNone/>
              <a:defRPr b="1" sz="5500"/>
            </a:lvl1pPr>
          </a:lstStyle>
          <a:p>
            <a:pPr/>
            <a:r>
              <a:t>Agenda Subtitle</a:t>
            </a:r>
          </a:p>
        </p:txBody>
      </p:sp>
      <p:sp>
        <p:nvSpPr>
          <p:cNvPr id="90" name="Body Level One…"/>
          <p:cNvSpPr txBox="1"/>
          <p:nvPr>
            <p:ph type="body" idx="1" hasCustomPrompt="1"/>
          </p:nvPr>
        </p:nvSpPr>
        <p:spPr>
          <a:prstGeom prst="rect">
            <a:avLst/>
          </a:prstGeom>
        </p:spPr>
        <p:txBody>
          <a:bodyPr/>
          <a:lstStyle>
            <a:lvl1pPr marL="0" indent="0" defTabSz="825500">
              <a:lnSpc>
                <a:spcPct val="100000"/>
              </a:lnSpc>
              <a:spcBef>
                <a:spcPts val="1800"/>
              </a:spcBef>
              <a:buSzTx/>
              <a:buNone/>
              <a:defRPr spc="-55" sz="5500"/>
            </a:lvl1pPr>
            <a:lvl2pPr marL="0" indent="457200" defTabSz="825500">
              <a:lnSpc>
                <a:spcPct val="100000"/>
              </a:lnSpc>
              <a:spcBef>
                <a:spcPts val="1800"/>
              </a:spcBef>
              <a:buSzTx/>
              <a:buNone/>
              <a:defRPr spc="-55" sz="5500"/>
            </a:lvl2pPr>
            <a:lvl3pPr marL="0" indent="914400" defTabSz="825500">
              <a:lnSpc>
                <a:spcPct val="100000"/>
              </a:lnSpc>
              <a:spcBef>
                <a:spcPts val="1800"/>
              </a:spcBef>
              <a:buSzTx/>
              <a:buNone/>
              <a:defRPr spc="-55" sz="5500"/>
            </a:lvl3pPr>
            <a:lvl4pPr marL="0" indent="1371600" defTabSz="825500">
              <a:lnSpc>
                <a:spcPct val="100000"/>
              </a:lnSpc>
              <a:spcBef>
                <a:spcPts val="1800"/>
              </a:spcBef>
              <a:buSzTx/>
              <a:buNone/>
              <a:defRPr spc="-55" sz="5500"/>
            </a:lvl4pPr>
            <a:lvl5pPr marL="0" indent="1828800" defTabSz="825500">
              <a:lnSpc>
                <a:spcPct val="100000"/>
              </a:lnSpc>
              <a:spcBef>
                <a:spcPts val="1800"/>
              </a:spcBef>
              <a:buSzTx/>
              <a:buNone/>
              <a:defRPr spc="-55" sz="5500"/>
            </a:lvl5pPr>
          </a:lstStyle>
          <a:p>
            <a:pPr/>
            <a:r>
              <a:t>Agenda Topics</a:t>
            </a:r>
          </a:p>
          <a:p>
            <a:pPr lvl="1"/>
            <a:r>
              <a:t/>
            </a:r>
          </a:p>
          <a:p>
            <a:pPr lvl="2"/>
            <a:r>
              <a:t/>
            </a:r>
          </a:p>
          <a:p>
            <a:pPr lvl="3"/>
            <a:r>
              <a:t/>
            </a:r>
          </a:p>
          <a:p>
            <a:pPr lvl="4"/>
            <a:r>
              <a:t/>
            </a:r>
          </a:p>
        </p:txBody>
      </p:sp>
      <p:sp>
        <p:nvSpPr>
          <p:cNvPr id="9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slideLayout" Target="../slideLayouts/slideLayout1.xml"/><Relationship Id="rId4" Type="http://schemas.openxmlformats.org/officeDocument/2006/relationships/slideLayout" Target="../slideLayouts/slideLayout2.xml"/><Relationship Id="rId5" Type="http://schemas.openxmlformats.org/officeDocument/2006/relationships/slideLayout" Target="../slideLayouts/slideLayout3.xml"/><Relationship Id="rId6" Type="http://schemas.openxmlformats.org/officeDocument/2006/relationships/slideLayout" Target="../slideLayouts/slideLayout4.xml"/><Relationship Id="rId7" Type="http://schemas.openxmlformats.org/officeDocument/2006/relationships/slideLayout" Target="../slideLayouts/slideLayout5.xml"/><Relationship Id="rId8" Type="http://schemas.openxmlformats.org/officeDocument/2006/relationships/slideLayout" Target="../slideLayouts/slideLayout6.xml"/><Relationship Id="rId9" Type="http://schemas.openxmlformats.org/officeDocument/2006/relationships/slideLayout" Target="../slideLayouts/slideLayout7.xml"/><Relationship Id="rId10" Type="http://schemas.openxmlformats.org/officeDocument/2006/relationships/slideLayout" Target="../slideLayouts/slideLayout8.xml"/><Relationship Id="rId11" Type="http://schemas.openxmlformats.org/officeDocument/2006/relationships/slideLayout" Target="../slideLayouts/slideLayout9.xml"/><Relationship Id="rId12" Type="http://schemas.openxmlformats.org/officeDocument/2006/relationships/slideLayout" Target="../slideLayouts/slideLayout10.xml"/><Relationship Id="rId13" Type="http://schemas.openxmlformats.org/officeDocument/2006/relationships/slideLayout" Target="../slideLayouts/slideLayout11.xml"/><Relationship Id="rId14" Type="http://schemas.openxmlformats.org/officeDocument/2006/relationships/slideLayout" Target="../slideLayouts/slideLayout12.xml"/><Relationship Id="rId15" Type="http://schemas.openxmlformats.org/officeDocument/2006/relationships/slideLayout" Target="../slideLayouts/slideLayout13.xml"/><Relationship Id="rId16" Type="http://schemas.openxmlformats.org/officeDocument/2006/relationships/slideLayout" Target="../slideLayouts/slideLayout14.xml"/><Relationship Id="rId17"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blipFill rotWithShape="1">
          <a:blip r:embed="rId2"/>
          <a:srcRect l="0" t="0" r="0" b="0"/>
          <a:stretch>
            <a:fillRect/>
          </a:stretch>
        </a:blipFill>
      </p:bgPr>
    </p:bg>
    <p:spTree>
      <p:nvGrpSpPr>
        <p:cNvPr id="1" name=""/>
        <p:cNvGrpSpPr/>
        <p:nvPr/>
      </p:nvGrpSpPr>
      <p:grpSpPr>
        <a:xfrm>
          <a:off x="0" y="0"/>
          <a:ext cx="0" cy="0"/>
          <a:chOff x="0" y="0"/>
          <a:chExt cx="0" cy="0"/>
        </a:xfrm>
      </p:grpSpPr>
      <p:sp>
        <p:nvSpPr>
          <p:cNvPr id="2" name="Slide Title"/>
          <p:cNvSpPr txBox="1"/>
          <p:nvPr>
            <p:ph type="title" hasCustomPrompt="1"/>
          </p:nvPr>
        </p:nvSpPr>
        <p:spPr>
          <a:xfrm>
            <a:off x="1206500" y="1079500"/>
            <a:ext cx="21971000" cy="14331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Title</a:t>
            </a:r>
          </a:p>
        </p:txBody>
      </p:sp>
      <p:sp>
        <p:nvSpPr>
          <p:cNvPr id="3" name="Body Level One…"/>
          <p:cNvSpPr txBox="1"/>
          <p:nvPr>
            <p:ph type="body" idx="1" hasCustomPrompt="1"/>
          </p:nvPr>
        </p:nvSpPr>
        <p:spPr>
          <a:xfrm>
            <a:off x="1206500" y="4248504"/>
            <a:ext cx="21971000" cy="825601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Slide bullet text</a:t>
            </a:r>
          </a:p>
          <a:p>
            <a:pPr lvl="1"/>
            <a:r>
              <a:t/>
            </a:r>
          </a:p>
          <a:p>
            <a:pPr lvl="2"/>
            <a:r>
              <a:t/>
            </a:r>
          </a:p>
          <a:p>
            <a:pPr lvl="3"/>
            <a:r>
              <a:t/>
            </a:r>
          </a:p>
          <a:p>
            <a:pPr lvl="4"/>
            <a:r>
              <a:t/>
            </a:r>
          </a:p>
        </p:txBody>
      </p:sp>
      <p:sp>
        <p:nvSpPr>
          <p:cNvPr id="4" name="Slide Number"/>
          <p:cNvSpPr txBox="1"/>
          <p:nvPr>
            <p:ph type="sldNum" sz="quarter" idx="2"/>
          </p:nvPr>
        </p:nvSpPr>
        <p:spPr>
          <a:xfrm>
            <a:off x="12001499" y="13080999"/>
            <a:ext cx="368505" cy="374600"/>
          </a:xfrm>
          <a:prstGeom prst="rect">
            <a:avLst/>
          </a:prstGeom>
          <a:ln w="12700">
            <a:miter lim="400000"/>
          </a:ln>
        </p:spPr>
        <p:txBody>
          <a:bodyPr wrap="none" lIns="50800" tIns="50800" rIns="50800" bIns="50800" anchor="b">
            <a:spAutoFit/>
          </a:bodyPr>
          <a:lstStyle>
            <a:lvl1pPr defTabSz="584200">
              <a:defRPr sz="1800">
                <a:solidFill>
                  <a:srgbClr val="000000"/>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Lst>
  <p:transition xmlns:p14="http://schemas.microsoft.com/office/powerpoint/2010/main" spd="med" advClick="1"/>
  <p:txStyles>
    <p:titleStyle>
      <a:lvl1pPr marL="0" marR="0" indent="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1pPr>
      <a:lvl2pPr marL="0" marR="0" indent="457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2pPr>
      <a:lvl3pPr marL="0" marR="0" indent="914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3pPr>
      <a:lvl4pPr marL="0" marR="0" indent="1371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4pPr>
      <a:lvl5pPr marL="0" marR="0" indent="18288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5pPr>
      <a:lvl6pPr marL="0" marR="0" indent="22860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6pPr>
      <a:lvl7pPr marL="0" marR="0" indent="27432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7pPr>
      <a:lvl8pPr marL="0" marR="0" indent="32004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8pPr>
      <a:lvl9pPr marL="0" marR="0" indent="3657600" algn="l" defTabSz="2438338"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n-lt"/>
          <a:ea typeface="+mn-ea"/>
          <a:cs typeface="+mn-cs"/>
          <a:sym typeface="Helvetica Neue"/>
        </a:defRPr>
      </a:lvl9pPr>
    </p:titleStyle>
    <p:bodyStyle>
      <a:lvl1pPr marL="609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1pPr>
      <a:lvl2pPr marL="1219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2pPr>
      <a:lvl3pPr marL="1828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3pPr>
      <a:lvl4pPr marL="2438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4pPr>
      <a:lvl5pPr marL="30480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5pPr>
      <a:lvl6pPr marL="36576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6pPr>
      <a:lvl7pPr marL="42672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7pPr>
      <a:lvl8pPr marL="48768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8pPr>
      <a:lvl9pPr marL="5486400" marR="0" indent="-609600" algn="l" defTabSz="2438338"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n-lt"/>
          <a:ea typeface="+mn-ea"/>
          <a:cs typeface="+mn-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457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914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1371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18288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22860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27432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32004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365760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video" Target="https://www.youtube.com/embed/8pT6LQ-mZ3k?feature=oembed" TargetMode="External"/><Relationship Id="rId3" Type="http://schemas.openxmlformats.org/officeDocument/2006/relationships/image" Target="../media/image3.jpeg"/><Relationship Id="rId4" Type="http://schemas.openxmlformats.org/officeDocument/2006/relationships/image" Target="../media/image4.png"/><Relationship Id="rId5" Type="http://schemas.openxmlformats.org/officeDocument/2006/relationships/image" Target="../media/image4.jpe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video" Target="https://www.youtube.com/embed/m-SFzN5TafY?feature=oembed" TargetMode="External"/><Relationship Id="rId3" Type="http://schemas.openxmlformats.org/officeDocument/2006/relationships/image" Target="../media/image5.jpeg"/></Relationships>

</file>

<file path=ppt/slides/_rels/slide13.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video" Target="https://www.youtube.com/embed/11U0h0DPu7k?feature=oembed" TargetMode="External"/><Relationship Id="rId3" Type="http://schemas.openxmlformats.org/officeDocument/2006/relationships/image" Target="../media/image6.jpeg"/></Relationships>

</file>

<file path=ppt/slides/_rels/slide14.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jpeg"/><Relationship Id="rId3" Type="http://schemas.openxmlformats.org/officeDocument/2006/relationships/image" Target="../media/image8.jpeg"/><Relationship Id="rId4" Type="http://schemas.openxmlformats.org/officeDocument/2006/relationships/image" Target="../media/image5.png"/></Relationships>

</file>

<file path=ppt/slides/_rels/slide1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video" Target="https://www.youtube.com/embed/xUS5Z8y5DUQ?feature=oembed" TargetMode="External"/><Relationship Id="rId3" Type="http://schemas.openxmlformats.org/officeDocument/2006/relationships/image" Target="../media/image9.jpeg"/></Relationships>

</file>

<file path=ppt/slides/_rels/slide16.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0.jpeg"/></Relationships>

</file>

<file path=ppt/slides/_rels/slide17.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video" Target="https://www.youtube.com/embed/KZBTYViDPlQ?feature=oembed" TargetMode="External"/><Relationship Id="rId3" Type="http://schemas.openxmlformats.org/officeDocument/2006/relationships/image" Target="../media/image11.jpeg"/></Relationships>

</file>

<file path=ppt/slides/_rels/slide18.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6.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20.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21.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7.png"/></Relationships>

</file>

<file path=ppt/slides/_rels/slide22.xml.rels><?xml version="1.0" encoding="UTF-8"?>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image" Target="../media/image12.jpeg"/><Relationship Id="rId3" Type="http://schemas.openxmlformats.org/officeDocument/2006/relationships/image" Target="../media/image13.jpeg"/></Relationships>

</file>

<file path=ppt/slides/_rels/slide23.xml.rels><?xml version="1.0" encoding="UTF-8"?>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14.jpeg"/></Relationships>

</file>

<file path=ppt/slides/_rels/slide24.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25.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video" Target="https://www.youtube.com/embed/TaKrEEs0sog?feature=oembed" TargetMode="External"/><Relationship Id="rId3" Type="http://schemas.openxmlformats.org/officeDocument/2006/relationships/image" Target="../media/image15.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video" Target="https://www.youtube.com/embed/BVg2bfqblGI?feature=oembed" TargetMode="External"/><Relationship Id="rId3" Type="http://schemas.openxmlformats.org/officeDocument/2006/relationships/image" Target="../media/image1.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10.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11.xml"/></Relationships>

</file>

<file path=ppt/slides/_rels/slide7.xml.rels><?xml version="1.0" encoding="UTF-8"?>
<Relationships xmlns="http://schemas.openxmlformats.org/package/2006/relationships"><Relationship Id="rId1" Type="http://schemas.openxmlformats.org/officeDocument/2006/relationships/slideLayout" Target="../slideLayouts/slideLayout9.xml"/></Relationships>

</file>

<file path=ppt/slides/_rels/slide8.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hyperlink" Target="https://greatergood.berkeley.edu/topic/forgiveness/definition" TargetMode="External"/><Relationship Id="rId3" Type="http://schemas.openxmlformats.org/officeDocument/2006/relationships/hyperlink" Target="https://greatergood.berkeley.edu/article/item/what_is_forgiveness" TargetMode="External"/></Relationships>

</file>

<file path=ppt/slides/_rels/slide9.xml.rels><?xml version="1.0" encoding="UTF-8"?>
<Relationships xmlns="http://schemas.openxmlformats.org/package/2006/relationships"><Relationship Id="rId1" Type="http://schemas.openxmlformats.org/officeDocument/2006/relationships/slideLayout" Target="../slideLayouts/slideLayout9.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1" name="Marcio Guzman, PhD, LMHC &amp; Katie Andrews-Guzman, M.Ed, LMHC"/>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defTabSz="544830">
              <a:defRPr sz="3630">
                <a:solidFill>
                  <a:schemeClr val="accent2">
                    <a:hueOff val="192982"/>
                    <a:satOff val="17755"/>
                    <a:lumOff val="-28483"/>
                  </a:schemeClr>
                </a:solidFill>
              </a:defRPr>
            </a:lvl1pPr>
          </a:lstStyle>
          <a:p>
            <a:pPr/>
            <a:r>
              <a:t>Marcio Guzman, PhD, LMHC &amp; Katie Andrews-Guzman, M.Ed, LMHC</a:t>
            </a:r>
          </a:p>
        </p:txBody>
      </p:sp>
      <p:sp>
        <p:nvSpPr>
          <p:cNvPr id="152" name="The Journey from Shame to Forgiveness"/>
          <p:cNvSpPr txBox="1"/>
          <p:nvPr>
            <p:ph type="ctrTitle"/>
          </p:nvPr>
        </p:nvSpPr>
        <p:spPr>
          <a:prstGeom prst="rect">
            <a:avLst/>
          </a:prstGeom>
        </p:spPr>
        <p:txBody>
          <a:bodyPr/>
          <a:lstStyle>
            <a:lvl1pPr>
              <a:defRPr spc="-183" sz="9200">
                <a:solidFill>
                  <a:schemeClr val="accent2">
                    <a:hueOff val="-202083"/>
                    <a:satOff val="17755"/>
                    <a:lumOff val="-16089"/>
                  </a:schemeClr>
                </a:solidFill>
              </a:defRPr>
            </a:lvl1pPr>
          </a:lstStyle>
          <a:p>
            <a:pPr/>
            <a:r>
              <a:t>The Journey from Shame to Forgiveness</a:t>
            </a:r>
          </a:p>
        </p:txBody>
      </p:sp>
      <p:sp>
        <p:nvSpPr>
          <p:cNvPr id="153" name="Presentation Subtitle"/>
          <p:cNvSpPr txBox="1"/>
          <p:nvPr>
            <p:ph type="subTitle" sz="quarter" idx="1"/>
          </p:nvPr>
        </p:nvSpPr>
        <p:spPr>
          <a:prstGeom prst="rect">
            <a:avLst/>
          </a:prstGeom>
        </p:spPr>
        <p:txBody>
          <a:bodyPr/>
          <a:lstStyle/>
          <a:p>
            <a:pPr/>
            <a:r>
              <a:t> </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92" name="What is grief?"/>
          <p:cNvSpPr txBox="1"/>
          <p:nvPr>
            <p:ph type="title"/>
          </p:nvPr>
        </p:nvSpPr>
        <p:spPr>
          <a:prstGeom prst="rect">
            <a:avLst/>
          </a:prstGeom>
        </p:spPr>
        <p:txBody>
          <a:bodyPr/>
          <a:lstStyle>
            <a:lvl1pPr>
              <a:defRPr>
                <a:solidFill>
                  <a:schemeClr val="accent2">
                    <a:hueOff val="192982"/>
                    <a:satOff val="17755"/>
                    <a:lumOff val="-28483"/>
                  </a:schemeClr>
                </a:solidFill>
              </a:defRPr>
            </a:lvl1pPr>
          </a:lstStyle>
          <a:p>
            <a:pPr/>
            <a:r>
              <a:t>What is grief?</a:t>
            </a:r>
          </a:p>
        </p:txBody>
      </p:sp>
      <p:sp>
        <p:nvSpPr>
          <p:cNvPr id="193" name="Coping with loss. The origin of developmental trauma is a loss/disconnection from our authentic self due to needing to change Ourself to maintain survival needs (attachment). Grieving this loss is about eventually reclaiming/recovering yourself."/>
          <p:cNvSpPr txBox="1"/>
          <p:nvPr>
            <p:ph type="body" idx="1"/>
          </p:nvPr>
        </p:nvSpPr>
        <p:spPr>
          <a:xfrm>
            <a:off x="1206500" y="2817245"/>
            <a:ext cx="21971000" cy="8874471"/>
          </a:xfrm>
          <a:prstGeom prst="rect">
            <a:avLst/>
          </a:prstGeom>
        </p:spPr>
        <p:txBody>
          <a:bodyPr/>
          <a:lstStyle>
            <a:lvl1pPr>
              <a:defRPr spc="-39" sz="4000"/>
            </a:lvl1pPr>
          </a:lstStyle>
          <a:p>
            <a:pPr/>
            <a:r>
              <a:t>Coping with loss. The origin of developmental trauma is a loss/disconnection from our authentic self due to needing to change Ourself to maintain survival needs (attachment). Grieving this loss is about eventually reclaiming/recovering yourself.</a:t>
            </a:r>
          </a:p>
        </p:txBody>
      </p:sp>
      <p:pic>
        <p:nvPicPr>
          <p:cNvPr id="194" name="5 Things About Grief No One Really Tells You" descr="5 Things About Grief No One Really Tells You"/>
          <p:cNvPicPr>
            <a:picLocks noChangeAspect="0"/>
          </p:cNvPicPr>
          <p:nvPr>
            <a:videoFile xmlns:mc="http://schemas.openxmlformats.org/markup-compatibility/2006" xmlns:aiw="http://developer.apple.com/namespaces/iwork" r:link="rId2" mc:Ignorable="aiw" aiw:title="5 Things About Grief No One Really Tells You" aiw:author="Psych2Go"/>
          </p:nvPr>
        </p:nvPicPr>
        <p:blipFill>
          <a:blip r:embed="rId3">
            <a:extLst/>
          </a:blip>
          <a:stretch>
            <a:fillRect/>
          </a:stretch>
        </p:blipFill>
        <p:spPr>
          <a:xfrm>
            <a:off x="1238519" y="5329421"/>
            <a:ext cx="13018442" cy="7322874"/>
          </a:xfrm>
          <a:prstGeom prst="rect">
            <a:avLst/>
          </a:prstGeom>
        </p:spPr>
      </p:pic>
      <p:grpSp>
        <p:nvGrpSpPr>
          <p:cNvPr id="197" name="Image Gallery"/>
          <p:cNvGrpSpPr/>
          <p:nvPr/>
        </p:nvGrpSpPr>
        <p:grpSpPr>
          <a:xfrm>
            <a:off x="14829597" y="4449807"/>
            <a:ext cx="7815965" cy="4562386"/>
            <a:chOff x="0" y="0"/>
            <a:chExt cx="7815964" cy="4562385"/>
          </a:xfrm>
        </p:grpSpPr>
        <p:pic>
          <p:nvPicPr>
            <p:cNvPr id="195" name="grief2-1.png" descr="grief2-1.png"/>
            <p:cNvPicPr>
              <a:picLocks noChangeAspect="1"/>
            </p:cNvPicPr>
            <p:nvPr/>
          </p:nvPicPr>
          <p:blipFill>
            <a:blip r:embed="rId4">
              <a:extLst/>
            </a:blip>
            <a:srcRect l="0" t="88" r="0" b="88"/>
            <a:stretch>
              <a:fillRect/>
            </a:stretch>
          </p:blipFill>
          <p:spPr>
            <a:xfrm>
              <a:off x="0" y="0"/>
              <a:ext cx="7815965" cy="3974021"/>
            </a:xfrm>
            <a:prstGeom prst="rect">
              <a:avLst/>
            </a:prstGeom>
            <a:ln w="12700" cap="flat">
              <a:noFill/>
              <a:miter lim="400000"/>
            </a:ln>
            <a:effectLst/>
          </p:spPr>
        </p:pic>
        <p:sp>
          <p:nvSpPr>
            <p:cNvPr id="196" name="Caption"/>
            <p:cNvSpPr/>
            <p:nvPr/>
          </p:nvSpPr>
          <p:spPr>
            <a:xfrm>
              <a:off x="0" y="4050220"/>
              <a:ext cx="7815965" cy="5121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grpSp>
        <p:nvGrpSpPr>
          <p:cNvPr id="200" name="Image Gallery"/>
          <p:cNvGrpSpPr/>
          <p:nvPr/>
        </p:nvGrpSpPr>
        <p:grpSpPr>
          <a:xfrm>
            <a:off x="15656797" y="8636963"/>
            <a:ext cx="6161565" cy="5384654"/>
            <a:chOff x="0" y="0"/>
            <a:chExt cx="6161563" cy="5384652"/>
          </a:xfrm>
        </p:grpSpPr>
        <p:pic>
          <p:nvPicPr>
            <p:cNvPr id="198" name="ETjxmX4WAAAmZy--1.jpg" descr="ETjxmX4WAAAmZy--1.jpg"/>
            <p:cNvPicPr>
              <a:picLocks noChangeAspect="1"/>
            </p:cNvPicPr>
            <p:nvPr/>
          </p:nvPicPr>
          <p:blipFill>
            <a:blip r:embed="rId5">
              <a:extLst/>
            </a:blip>
            <a:srcRect l="1825" t="0" r="1825" b="0"/>
            <a:stretch>
              <a:fillRect/>
            </a:stretch>
          </p:blipFill>
          <p:spPr>
            <a:xfrm>
              <a:off x="0" y="0"/>
              <a:ext cx="6161564" cy="4796288"/>
            </a:xfrm>
            <a:prstGeom prst="rect">
              <a:avLst/>
            </a:prstGeom>
            <a:ln w="12700" cap="flat">
              <a:noFill/>
              <a:miter lim="400000"/>
            </a:ln>
            <a:effectLst/>
          </p:spPr>
        </p:pic>
        <p:sp>
          <p:nvSpPr>
            <p:cNvPr id="199" name="Caption"/>
            <p:cNvSpPr/>
            <p:nvPr/>
          </p:nvSpPr>
          <p:spPr>
            <a:xfrm>
              <a:off x="0" y="4872487"/>
              <a:ext cx="6161564" cy="5121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194"/>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194"/>
                </p:tgtEl>
              </p:cMediaNode>
            </p:video>
            <p:seq concurrent="1" prevAc="none" nextAc="seek">
              <p:cTn id="8" evtFilter="cancelBubble" nodeType="interactiveSeq" restart="whenNotActive" fill="hold">
                <p:stCondLst>
                  <p:cond delay="0" evt="onClick">
                    <p:tgtEl>
                      <p:spTgt spid="194"/>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194"/>
                                        </p:tgtEl>
                                      </p:cBhvr>
                                    </p:cmd>
                                  </p:childTnLst>
                                </p:cTn>
                              </p:par>
                            </p:childTnLst>
                          </p:cTn>
                        </p:par>
                      </p:childTnLst>
                    </p:cTn>
                  </p:par>
                </p:childTnLst>
              </p:cTn>
              <p:nextCondLst>
                <p:cond delay="0" evt="onClick">
                  <p:tgtEl>
                    <p:spTgt spid="19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2" name="The how"/>
          <p:cNvSpPr txBox="1"/>
          <p:nvPr>
            <p:ph type="body" idx="1"/>
          </p:nvPr>
        </p:nvSpPr>
        <p:spPr>
          <a:prstGeom prst="rect">
            <a:avLst/>
          </a:prstGeom>
        </p:spPr>
        <p:txBody>
          <a:bodyPr/>
          <a:lstStyle>
            <a:lvl1pPr>
              <a:defRPr>
                <a:solidFill>
                  <a:schemeClr val="accent2">
                    <a:hueOff val="192982"/>
                    <a:satOff val="17755"/>
                    <a:lumOff val="-28483"/>
                  </a:schemeClr>
                </a:solidFill>
              </a:defRPr>
            </a:lvl1pPr>
          </a:lstStyle>
          <a:p>
            <a:pPr/>
            <a:r>
              <a:t>The how</a:t>
            </a:r>
          </a:p>
        </p:txBody>
      </p:sp>
      <p:sp>
        <p:nvSpPr>
          <p:cNvPr id="203" name="“…it is one thing to recognize that all of this originates in childhood pai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defTabSz="346709">
              <a:defRPr sz="2772"/>
            </a:pPr>
            <a:r>
              <a:t>“…it is one thing to recognize that all of this originates in childhood pain…</a:t>
            </a:r>
          </a:p>
          <a:p>
            <a:pPr defTabSz="346709">
              <a:defRPr sz="2772"/>
            </a:pPr>
            <a:r>
              <a:t>its quite another thing to transform the pain…” (ie. the practices)</a:t>
            </a:r>
          </a:p>
        </p:txBody>
      </p:sp>
    </p:spTree>
  </p:cSld>
  <p:clrMapOvr>
    <a:masterClrMapping/>
  </p:clrMapOvr>
  <p:transition xmlns:p14="http://schemas.microsoft.com/office/powerpoint/2010/main" spd="med" advClick="1"/>
</p:sld>
</file>

<file path=ppt/slides/slide1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05" name="Practice being in the present moment"/>
          <p:cNvSpPr txBox="1"/>
          <p:nvPr>
            <p:ph type="title"/>
          </p:nvPr>
        </p:nvSpPr>
        <p:spPr>
          <a:prstGeom prst="rect">
            <a:avLst/>
          </a:prstGeom>
        </p:spPr>
        <p:txBody>
          <a:bodyPr/>
          <a:lstStyle>
            <a:lvl1pPr>
              <a:defRPr>
                <a:solidFill>
                  <a:schemeClr val="accent2">
                    <a:hueOff val="192982"/>
                    <a:satOff val="17755"/>
                    <a:lumOff val="-28483"/>
                  </a:schemeClr>
                </a:solidFill>
              </a:defRPr>
            </a:lvl1pPr>
          </a:lstStyle>
          <a:p>
            <a:pPr/>
            <a:r>
              <a:t>Practice being in the present moment</a:t>
            </a:r>
          </a:p>
        </p:txBody>
      </p:sp>
      <p:sp>
        <p:nvSpPr>
          <p:cNvPr id="206" name="Agenda Subtitl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 </a:t>
            </a:r>
          </a:p>
        </p:txBody>
      </p:sp>
      <p:sp>
        <p:nvSpPr>
          <p:cNvPr id="207" name="Do you have trouble with downtime?…"/>
          <p:cNvSpPr txBox="1"/>
          <p:nvPr>
            <p:ph type="body" idx="1"/>
          </p:nvPr>
        </p:nvSpPr>
        <p:spPr>
          <a:prstGeom prst="rect">
            <a:avLst/>
          </a:prstGeom>
        </p:spPr>
        <p:txBody>
          <a:bodyPr/>
          <a:lstStyle/>
          <a:p>
            <a:pPr defTabSz="495300">
              <a:spcBef>
                <a:spcPts val="1000"/>
              </a:spcBef>
              <a:defRPr spc="-33" sz="3300"/>
            </a:pPr>
            <a:r>
              <a:t>Do you have trouble with downtime? </a:t>
            </a:r>
          </a:p>
          <a:p>
            <a:pPr defTabSz="495300">
              <a:spcBef>
                <a:spcPts val="1000"/>
              </a:spcBef>
              <a:defRPr spc="-33" sz="3300"/>
            </a:pPr>
          </a:p>
          <a:p>
            <a:pPr defTabSz="495300">
              <a:spcBef>
                <a:spcPts val="1000"/>
              </a:spcBef>
              <a:defRPr spc="-33" sz="3300"/>
            </a:pPr>
            <a:r>
              <a:t>Starting simple: even learning to remember to practice </a:t>
            </a:r>
            <a:br/>
            <a:r>
              <a:t>counts!</a:t>
            </a:r>
          </a:p>
          <a:p>
            <a:pPr defTabSz="495300">
              <a:spcBef>
                <a:spcPts val="1000"/>
              </a:spcBef>
              <a:defRPr spc="-33" sz="3300"/>
            </a:pPr>
          </a:p>
          <a:p>
            <a:pPr defTabSz="495300">
              <a:spcBef>
                <a:spcPts val="1000"/>
              </a:spcBef>
              <a:defRPr spc="-33" sz="3300"/>
            </a:pPr>
            <a:r>
              <a:t>Learning to pause. </a:t>
            </a:r>
          </a:p>
          <a:p>
            <a:pPr defTabSz="495300">
              <a:spcBef>
                <a:spcPts val="1000"/>
              </a:spcBef>
              <a:defRPr spc="-33" sz="3300"/>
            </a:pPr>
            <a:r>
              <a:t>Leaning to be in the present moment. </a:t>
            </a:r>
          </a:p>
          <a:p>
            <a:pPr defTabSz="495300">
              <a:spcBef>
                <a:spcPts val="1000"/>
              </a:spcBef>
              <a:defRPr spc="-33" sz="3300"/>
            </a:pPr>
            <a:r>
              <a:t>Learning to witness your inner experience. </a:t>
            </a:r>
          </a:p>
          <a:p>
            <a:pPr defTabSz="495300">
              <a:spcBef>
                <a:spcPts val="1000"/>
              </a:spcBef>
              <a:defRPr b="1" spc="-33" sz="3300"/>
            </a:pPr>
            <a:r>
              <a:rPr b="0"/>
              <a:t>Learning to be present even as you are uncomfortable. Frustration tolerance.</a:t>
            </a:r>
          </a:p>
          <a:p>
            <a:pPr defTabSz="495300">
              <a:spcBef>
                <a:spcPts val="1000"/>
              </a:spcBef>
              <a:defRPr spc="-33" sz="3300"/>
            </a:pPr>
          </a:p>
          <a:p>
            <a:pPr defTabSz="495300">
              <a:spcBef>
                <a:spcPts val="1000"/>
              </a:spcBef>
              <a:defRPr b="1" spc="-33" sz="3300"/>
            </a:pPr>
            <a:r>
              <a:t>** You can’t intervene with your inner experience if you can’t first bear witness to it without reacting. </a:t>
            </a:r>
          </a:p>
          <a:p>
            <a:pPr defTabSz="495300">
              <a:spcBef>
                <a:spcPts val="1000"/>
              </a:spcBef>
              <a:defRPr b="1" spc="-33" sz="3300"/>
            </a:pPr>
          </a:p>
          <a:p>
            <a:pPr defTabSz="495300">
              <a:spcBef>
                <a:spcPts val="1000"/>
              </a:spcBef>
              <a:defRPr b="1" spc="-33" sz="3300"/>
            </a:pPr>
            <a:r>
              <a:t>** Barrier to practice: “I’m not good at it” &amp; believing it should be relaxing</a:t>
            </a:r>
          </a:p>
        </p:txBody>
      </p:sp>
      <p:pic>
        <p:nvPicPr>
          <p:cNvPr id="208" name="'Re-Arrive To Presence' - A Present Moment Mindfulness Meditation w Tara Brach" descr="'Re-Arrive To Presence' - A Present Moment Mindfulness Meditation w Tara Brach"/>
          <p:cNvPicPr>
            <a:picLocks noChangeAspect="0"/>
          </p:cNvPicPr>
          <p:nvPr>
            <a:videoFile xmlns:mc="http://schemas.openxmlformats.org/markup-compatibility/2006" xmlns:aiw="http://developer.apple.com/namespaces/iwork" r:link="rId2" mc:Ignorable="aiw" aiw:title="'Re-Arrive To Presence' - A Present Moment Mindfulness Meditation w Tara Brach" aiw:author="Wilsar"/>
          </p:nvPr>
        </p:nvPicPr>
        <p:blipFill>
          <a:blip r:embed="rId3">
            <a:extLst/>
          </a:blip>
          <a:stretch>
            <a:fillRect/>
          </a:stretch>
        </p:blipFill>
        <p:spPr>
          <a:xfrm>
            <a:off x="13749273" y="2822208"/>
            <a:ext cx="8784490" cy="4941276"/>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208"/>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208"/>
                </p:tgtEl>
              </p:cMediaNode>
            </p:video>
            <p:seq concurrent="1" prevAc="none" nextAc="seek">
              <p:cTn id="8" evtFilter="cancelBubble" nodeType="interactiveSeq" restart="whenNotActive" fill="hold">
                <p:stCondLst>
                  <p:cond delay="0" evt="onClick">
                    <p:tgtEl>
                      <p:spTgt spid="208"/>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208"/>
                                        </p:tgtEl>
                                      </p:cBhvr>
                                    </p:cmd>
                                  </p:childTnLst>
                                </p:cTn>
                              </p:par>
                            </p:childTnLst>
                          </p:cTn>
                        </p:par>
                      </p:childTnLst>
                    </p:cTn>
                  </p:par>
                </p:childTnLst>
              </p:cTn>
              <p:nextCondLst>
                <p:cond delay="0" evt="onClick">
                  <p:tgtEl>
                    <p:spTgt spid="208"/>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0" name="Practice Self-Compassion"/>
          <p:cNvSpPr txBox="1"/>
          <p:nvPr>
            <p:ph type="title"/>
          </p:nvPr>
        </p:nvSpPr>
        <p:spPr>
          <a:prstGeom prst="rect">
            <a:avLst/>
          </a:prstGeom>
        </p:spPr>
        <p:txBody>
          <a:bodyPr/>
          <a:lstStyle>
            <a:lvl1pPr>
              <a:defRPr>
                <a:solidFill>
                  <a:schemeClr val="accent2">
                    <a:hueOff val="192982"/>
                    <a:satOff val="17755"/>
                    <a:lumOff val="-28483"/>
                  </a:schemeClr>
                </a:solidFill>
              </a:defRPr>
            </a:lvl1pPr>
          </a:lstStyle>
          <a:p>
            <a:pPr/>
            <a:r>
              <a:t>Practice Self-Compassion</a:t>
            </a:r>
          </a:p>
        </p:txBody>
      </p:sp>
      <p:sp>
        <p:nvSpPr>
          <p:cNvPr id="211" name="Agenda Subtitl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 </a:t>
            </a:r>
          </a:p>
        </p:txBody>
      </p:sp>
      <p:sp>
        <p:nvSpPr>
          <p:cNvPr id="212" name="“Hey, be your own best friend!”…"/>
          <p:cNvSpPr txBox="1"/>
          <p:nvPr>
            <p:ph type="body" idx="1"/>
          </p:nvPr>
        </p:nvSpPr>
        <p:spPr>
          <a:prstGeom prst="rect">
            <a:avLst/>
          </a:prstGeom>
        </p:spPr>
        <p:txBody>
          <a:bodyPr/>
          <a:lstStyle/>
          <a:p>
            <a:pPr defTabSz="363220">
              <a:spcBef>
                <a:spcPts val="700"/>
              </a:spcBef>
              <a:defRPr spc="-24" sz="2420"/>
            </a:pPr>
            <a:r>
              <a:t>“Hey, be your own best friend!”</a:t>
            </a:r>
          </a:p>
          <a:p>
            <a:pPr defTabSz="363220">
              <a:spcBef>
                <a:spcPts val="700"/>
              </a:spcBef>
              <a:defRPr spc="-24" sz="2420"/>
            </a:pPr>
            <a:r>
              <a:t>“okay, that would be nice”</a:t>
            </a:r>
          </a:p>
          <a:p>
            <a:pPr defTabSz="363220">
              <a:spcBef>
                <a:spcPts val="700"/>
              </a:spcBef>
              <a:defRPr spc="-24" sz="2420"/>
            </a:pPr>
            <a:r>
              <a:t>(What we’re usually thinking in the beginning: “…groan! This is lame toxic positivity! It seems so fake and superficial. I’d have to pretend, I don’t believe it…”)</a:t>
            </a:r>
          </a:p>
          <a:p>
            <a:pPr defTabSz="363220">
              <a:spcBef>
                <a:spcPts val="700"/>
              </a:spcBef>
              <a:defRPr spc="-24" sz="2420"/>
            </a:pPr>
          </a:p>
          <a:p>
            <a:pPr defTabSz="363220">
              <a:spcBef>
                <a:spcPts val="700"/>
              </a:spcBef>
              <a:defRPr spc="-24" sz="2420"/>
            </a:pPr>
            <a:r>
              <a:t>We need a good enough why to get us over this hump. It isn’t effective to take a look at our pain or our shadow unless we have one foot in love and compassionate understanding. It is never healing or therapeutic to witness your pain through the lens of self-hatred, regardless of whether that self-loathing is obvious (ie “I hate myself) or less obvious (ie “As I am aware of this pain, I just want it to go away” ie. “I may be telling myself that I am approaching this part of me with compassion, but really I just want to </a:t>
            </a:r>
            <a:r>
              <a:rPr b="1" i="1"/>
              <a:t>heal it the f*#$ out of me</a:t>
            </a:r>
            <a:r>
              <a:t>!!”)</a:t>
            </a:r>
          </a:p>
          <a:p>
            <a:pPr defTabSz="363220">
              <a:spcBef>
                <a:spcPts val="700"/>
              </a:spcBef>
              <a:defRPr spc="-24" sz="2420"/>
            </a:pPr>
          </a:p>
          <a:p>
            <a:pPr defTabSz="363220">
              <a:spcBef>
                <a:spcPts val="700"/>
              </a:spcBef>
              <a:defRPr spc="-24" sz="2420"/>
            </a:pPr>
            <a:r>
              <a:t>While it seems counterintuitive (or even seemingly impossible to those beginning to do this work) to accept pain or to approach it without any agenda at all, it is ultimately a very effective way. Think about how you feel when someone “trying to help” you seems to be in a rush for you to stop feeling so grumpy, angry, or emotional? On the surface they seem to be accepting, but you can feel they really just want you to stop feeling. In this scenario, you don’t actually get to feel and release your emotions - you end up truncating your emotional process and suppressing those “bad” feelings. They get stuck inside. </a:t>
            </a:r>
          </a:p>
          <a:p>
            <a:pPr defTabSz="363220">
              <a:spcBef>
                <a:spcPts val="700"/>
              </a:spcBef>
              <a:defRPr spc="-24" sz="2420"/>
            </a:pPr>
          </a:p>
          <a:p>
            <a:pPr defTabSz="363220">
              <a:spcBef>
                <a:spcPts val="700"/>
              </a:spcBef>
              <a:defRPr spc="-24" sz="2420"/>
            </a:pPr>
            <a:r>
              <a:t>Intervening with “I’m FINE” - we are almost always having some kind of emotional experience. The goal isn’t to constantly feel our feelings because we need to learn to compartmentalize, but when our pattern has been to truncate our emotional processing, we need to practice feeling regularly. </a:t>
            </a:r>
          </a:p>
          <a:p>
            <a:pPr defTabSz="363220">
              <a:spcBef>
                <a:spcPts val="700"/>
              </a:spcBef>
              <a:defRPr spc="-24" sz="2420"/>
            </a:pPr>
          </a:p>
          <a:p>
            <a:pPr defTabSz="363220">
              <a:spcBef>
                <a:spcPts val="700"/>
              </a:spcBef>
              <a:defRPr spc="-24" sz="2420"/>
            </a:pPr>
            <a:r>
              <a:t>I’m FINE = “feelings inside not expressed.” Or the more colorful “fucked up, insecure, neurotic, emotional.” Either way, I’m FINE is a form of denial and self-protection.</a:t>
            </a:r>
          </a:p>
        </p:txBody>
      </p:sp>
      <p:pic>
        <p:nvPicPr>
          <p:cNvPr id="213" name="Kristin Neff: The Three Components of Self-Compassion" descr="Kristin Neff: The Three Components of Self-Compassion"/>
          <p:cNvPicPr>
            <a:picLocks noChangeAspect="0"/>
          </p:cNvPicPr>
          <p:nvPr>
            <a:videoFile xmlns:mc="http://schemas.openxmlformats.org/markup-compatibility/2006" xmlns:aiw="http://developer.apple.com/namespaces/iwork" r:link="rId2" mc:Ignorable="aiw" aiw:title="Kristin Neff: The Three Components of Self-Compassion" aiw:author="Greater Good Science Center"/>
          </p:nvPr>
        </p:nvPicPr>
        <p:blipFill>
          <a:blip r:embed="rId3">
            <a:extLst/>
          </a:blip>
          <a:stretch>
            <a:fillRect/>
          </a:stretch>
        </p:blipFill>
        <p:spPr>
          <a:xfrm>
            <a:off x="15395824" y="413019"/>
            <a:ext cx="7739273" cy="4353342"/>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213"/>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213"/>
                </p:tgtEl>
              </p:cMediaNode>
            </p:video>
            <p:seq concurrent="1" prevAc="none" nextAc="seek">
              <p:cTn id="8" evtFilter="cancelBubble" nodeType="interactiveSeq" restart="whenNotActive" fill="hold">
                <p:stCondLst>
                  <p:cond delay="0" evt="onClick">
                    <p:tgtEl>
                      <p:spTgt spid="213"/>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213"/>
                                        </p:tgtEl>
                                      </p:cBhvr>
                                    </p:cmd>
                                  </p:childTnLst>
                                </p:cTn>
                              </p:par>
                            </p:childTnLst>
                          </p:cTn>
                        </p:par>
                      </p:childTnLst>
                    </p:cTn>
                  </p:par>
                </p:childTnLst>
              </p:cTn>
              <p:nextCondLst>
                <p:cond delay="0" evt="onClick">
                  <p:tgtEl>
                    <p:spTgt spid="21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15" name="Practice Shame resilience, á la Brene Brown!"/>
          <p:cNvSpPr txBox="1"/>
          <p:nvPr>
            <p:ph type="title"/>
          </p:nvPr>
        </p:nvSpPr>
        <p:spPr>
          <a:prstGeom prst="rect">
            <a:avLst/>
          </a:prstGeom>
        </p:spPr>
        <p:txBody>
          <a:bodyPr/>
          <a:lstStyle>
            <a:lvl1pPr defTabSz="2389572">
              <a:defRPr spc="-166" sz="8330">
                <a:solidFill>
                  <a:schemeClr val="accent2">
                    <a:hueOff val="192982"/>
                    <a:satOff val="17755"/>
                    <a:lumOff val="-28483"/>
                  </a:schemeClr>
                </a:solidFill>
              </a:defRPr>
            </a:lvl1pPr>
          </a:lstStyle>
          <a:p>
            <a:pPr/>
            <a:r>
              <a:t>Practice Shame resilience, á la Brene Brown!</a:t>
            </a:r>
          </a:p>
        </p:txBody>
      </p:sp>
      <p:sp>
        <p:nvSpPr>
          <p:cNvPr id="216" name="Agenda Subtitl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 </a:t>
            </a:r>
          </a:p>
        </p:txBody>
      </p:sp>
      <p:sp>
        <p:nvSpPr>
          <p:cNvPr id="217" name="Agenda Topics"/>
          <p:cNvSpPr txBox="1"/>
          <p:nvPr>
            <p:ph type="body" idx="1"/>
          </p:nvPr>
        </p:nvSpPr>
        <p:spPr>
          <a:prstGeom prst="rect">
            <a:avLst/>
          </a:prstGeom>
        </p:spPr>
        <p:txBody>
          <a:bodyPr/>
          <a:lstStyle/>
          <a:p>
            <a:pPr/>
          </a:p>
        </p:txBody>
      </p:sp>
      <p:grpSp>
        <p:nvGrpSpPr>
          <p:cNvPr id="220" name="Image Gallery"/>
          <p:cNvGrpSpPr/>
          <p:nvPr/>
        </p:nvGrpSpPr>
        <p:grpSpPr>
          <a:xfrm>
            <a:off x="391651" y="2874551"/>
            <a:ext cx="7081032" cy="10740129"/>
            <a:chOff x="0" y="0"/>
            <a:chExt cx="7081031" cy="10740128"/>
          </a:xfrm>
        </p:grpSpPr>
        <p:pic>
          <p:nvPicPr>
            <p:cNvPr id="218" name="unnamed-1.jpg" descr="unnamed-1.jpg"/>
            <p:cNvPicPr>
              <a:picLocks noChangeAspect="1"/>
            </p:cNvPicPr>
            <p:nvPr/>
          </p:nvPicPr>
          <p:blipFill>
            <a:blip r:embed="rId2">
              <a:extLst/>
            </a:blip>
            <a:srcRect l="3498" t="0" r="3498" b="0"/>
            <a:stretch>
              <a:fillRect/>
            </a:stretch>
          </p:blipFill>
          <p:spPr>
            <a:xfrm>
              <a:off x="0" y="0"/>
              <a:ext cx="7081032" cy="10151763"/>
            </a:xfrm>
            <a:prstGeom prst="rect">
              <a:avLst/>
            </a:prstGeom>
            <a:ln w="12700" cap="flat">
              <a:noFill/>
              <a:miter lim="400000"/>
            </a:ln>
            <a:effectLst/>
          </p:spPr>
        </p:pic>
        <p:sp>
          <p:nvSpPr>
            <p:cNvPr id="219" name="Caption"/>
            <p:cNvSpPr/>
            <p:nvPr/>
          </p:nvSpPr>
          <p:spPr>
            <a:xfrm>
              <a:off x="0" y="10227962"/>
              <a:ext cx="7081032" cy="5121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grpSp>
        <p:nvGrpSpPr>
          <p:cNvPr id="223" name="Image Gallery"/>
          <p:cNvGrpSpPr/>
          <p:nvPr/>
        </p:nvGrpSpPr>
        <p:grpSpPr>
          <a:xfrm>
            <a:off x="8091389" y="2844676"/>
            <a:ext cx="7554028" cy="10799878"/>
            <a:chOff x="0" y="0"/>
            <a:chExt cx="7554027" cy="10799877"/>
          </a:xfrm>
        </p:grpSpPr>
        <p:pic>
          <p:nvPicPr>
            <p:cNvPr id="221" name="unnamed-2.jpg" descr="unnamed-2.jpg"/>
            <p:cNvPicPr>
              <a:picLocks noChangeAspect="1"/>
            </p:cNvPicPr>
            <p:nvPr/>
          </p:nvPicPr>
          <p:blipFill>
            <a:blip r:embed="rId3">
              <a:extLst/>
            </a:blip>
            <a:srcRect l="682" t="0" r="682" b="0"/>
            <a:stretch>
              <a:fillRect/>
            </a:stretch>
          </p:blipFill>
          <p:spPr>
            <a:xfrm>
              <a:off x="0" y="0"/>
              <a:ext cx="7554028" cy="10211512"/>
            </a:xfrm>
            <a:prstGeom prst="rect">
              <a:avLst/>
            </a:prstGeom>
            <a:ln w="12700" cap="flat">
              <a:noFill/>
              <a:miter lim="400000"/>
            </a:ln>
            <a:effectLst/>
          </p:spPr>
        </p:pic>
        <p:sp>
          <p:nvSpPr>
            <p:cNvPr id="222" name="Caption"/>
            <p:cNvSpPr/>
            <p:nvPr/>
          </p:nvSpPr>
          <p:spPr>
            <a:xfrm>
              <a:off x="0" y="10287711"/>
              <a:ext cx="7554028" cy="5121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grpSp>
        <p:nvGrpSpPr>
          <p:cNvPr id="226" name="Image Gallery"/>
          <p:cNvGrpSpPr/>
          <p:nvPr/>
        </p:nvGrpSpPr>
        <p:grpSpPr>
          <a:xfrm>
            <a:off x="16264123" y="3673425"/>
            <a:ext cx="7727113" cy="9142381"/>
            <a:chOff x="0" y="0"/>
            <a:chExt cx="7727112" cy="9142380"/>
          </a:xfrm>
        </p:grpSpPr>
        <p:pic>
          <p:nvPicPr>
            <p:cNvPr id="224" name="Screen Shot 2022-11-05 at 12.49.31 AM.png" descr="Screen Shot 2022-11-05 at 12.49.31 AM.png"/>
            <p:cNvPicPr>
              <a:picLocks noChangeAspect="1"/>
            </p:cNvPicPr>
            <p:nvPr/>
          </p:nvPicPr>
          <p:blipFill>
            <a:blip r:embed="rId4">
              <a:extLst/>
            </a:blip>
            <a:srcRect l="2045" t="0" r="2045" b="0"/>
            <a:stretch>
              <a:fillRect/>
            </a:stretch>
          </p:blipFill>
          <p:spPr>
            <a:xfrm>
              <a:off x="0" y="0"/>
              <a:ext cx="7727113" cy="8554016"/>
            </a:xfrm>
            <a:prstGeom prst="rect">
              <a:avLst/>
            </a:prstGeom>
            <a:ln w="12700" cap="flat">
              <a:noFill/>
              <a:miter lim="400000"/>
            </a:ln>
            <a:effectLst/>
          </p:spPr>
        </p:pic>
        <p:sp>
          <p:nvSpPr>
            <p:cNvPr id="225" name="Caption"/>
            <p:cNvSpPr/>
            <p:nvPr/>
          </p:nvSpPr>
          <p:spPr>
            <a:xfrm>
              <a:off x="0" y="8630215"/>
              <a:ext cx="7727113" cy="5121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Tree>
  </p:cSld>
  <p:clrMapOvr>
    <a:masterClrMapping/>
  </p:clrMapOvr>
  <p:transition xmlns:p14="http://schemas.microsoft.com/office/powerpoint/2010/main" spd="med" advClick="1"/>
</p:sld>
</file>

<file path=ppt/slides/slide1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28" name="Practice feeling!"/>
          <p:cNvSpPr txBox="1"/>
          <p:nvPr>
            <p:ph type="title"/>
          </p:nvPr>
        </p:nvSpPr>
        <p:spPr>
          <a:prstGeom prst="rect">
            <a:avLst/>
          </a:prstGeom>
        </p:spPr>
        <p:txBody>
          <a:bodyPr/>
          <a:lstStyle>
            <a:lvl1pPr>
              <a:defRPr>
                <a:solidFill>
                  <a:schemeClr val="accent2">
                    <a:hueOff val="192982"/>
                    <a:satOff val="17755"/>
                    <a:lumOff val="-28483"/>
                  </a:schemeClr>
                </a:solidFill>
              </a:defRPr>
            </a:lvl1pPr>
          </a:lstStyle>
          <a:p>
            <a:pPr/>
            <a:r>
              <a:t>Practice feeling!</a:t>
            </a:r>
          </a:p>
        </p:txBody>
      </p:sp>
      <p:sp>
        <p:nvSpPr>
          <p:cNvPr id="229" name="Moving from emotional illiteracy to Emotional Literacy"/>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Moving from emotional illiteracy to </a:t>
            </a:r>
            <a:r>
              <a:rPr>
                <a:solidFill>
                  <a:schemeClr val="accent5">
                    <a:hueOff val="-82419"/>
                    <a:satOff val="-9513"/>
                    <a:lumOff val="-16343"/>
                  </a:schemeClr>
                </a:solidFill>
              </a:rPr>
              <a:t>Emotional Literacy</a:t>
            </a:r>
          </a:p>
        </p:txBody>
      </p:sp>
      <p:sp>
        <p:nvSpPr>
          <p:cNvPr id="230" name="Don’t be embarrassed if you feel like you don’t know how to feel - it’s more common than you’d think!…"/>
          <p:cNvSpPr txBox="1"/>
          <p:nvPr>
            <p:ph type="body" sz="half" idx="1"/>
          </p:nvPr>
        </p:nvSpPr>
        <p:spPr>
          <a:xfrm>
            <a:off x="1206500" y="4248504"/>
            <a:ext cx="10654446" cy="8918957"/>
          </a:xfrm>
          <a:prstGeom prst="rect">
            <a:avLst/>
          </a:prstGeom>
        </p:spPr>
        <p:txBody>
          <a:bodyPr/>
          <a:lstStyle/>
          <a:p>
            <a:pPr defTabSz="784225">
              <a:spcBef>
                <a:spcPts val="1700"/>
              </a:spcBef>
              <a:defRPr spc="-37" sz="3705"/>
            </a:pPr>
            <a:r>
              <a:t>Don’t be embarrassed if you feel like you don’t know how to feel - it’s more common than you’d think!</a:t>
            </a:r>
          </a:p>
          <a:p>
            <a:pPr defTabSz="784225">
              <a:spcBef>
                <a:spcPts val="1700"/>
              </a:spcBef>
              <a:defRPr spc="-37" sz="3705"/>
            </a:pPr>
            <a:r>
              <a:t>Set an alarm on your phone that asks “how do I feel right now?” </a:t>
            </a:r>
          </a:p>
          <a:p>
            <a:pPr defTabSz="784225">
              <a:spcBef>
                <a:spcPts val="1700"/>
              </a:spcBef>
              <a:defRPr spc="-37" sz="3705"/>
            </a:pPr>
            <a:r>
              <a:t>Do this at least once a day! </a:t>
            </a:r>
          </a:p>
          <a:p>
            <a:pPr defTabSz="784225">
              <a:spcBef>
                <a:spcPts val="1700"/>
              </a:spcBef>
              <a:defRPr spc="-37" sz="3705"/>
            </a:pPr>
            <a:r>
              <a:t>Instead of saying “I AM irritated,” say “I feel irritated” or “I feel irritation moving through me.” </a:t>
            </a:r>
          </a:p>
          <a:p>
            <a:pPr defTabSz="784225">
              <a:spcBef>
                <a:spcPts val="1700"/>
              </a:spcBef>
              <a:defRPr spc="-37" sz="3705"/>
            </a:pPr>
            <a:r>
              <a:t>As you practice this more and more, it may become more granular, as in: “I feel irritation moving through me, it feels like a tightness in my chest…there is it, getting tighter and tighter, and as it tightens, I notice that I become increasingly impatient…”</a:t>
            </a:r>
          </a:p>
        </p:txBody>
      </p:sp>
      <p:pic>
        <p:nvPicPr>
          <p:cNvPr id="231" name="Trauma Leads To “Numb Emotions” - Here’s How To Fix It" descr="Trauma Leads To “Numb Emotions” - Here’s How To Fix It"/>
          <p:cNvPicPr>
            <a:picLocks noChangeAspect="0"/>
          </p:cNvPicPr>
          <p:nvPr>
            <a:videoFile xmlns:mc="http://schemas.openxmlformats.org/markup-compatibility/2006" xmlns:aiw="http://developer.apple.com/namespaces/iwork" r:link="rId2" mc:Ignorable="aiw" aiw:title="Trauma Leads To “Numb Emotions” - Here’s How To Fix It" aiw:author="RICHARD GRANNON"/>
          </p:nvPr>
        </p:nvPicPr>
        <p:blipFill>
          <a:blip r:embed="rId3">
            <a:extLst/>
          </a:blip>
          <a:stretch>
            <a:fillRect/>
          </a:stretch>
        </p:blipFill>
        <p:spPr>
          <a:xfrm>
            <a:off x="12509291" y="6106488"/>
            <a:ext cx="10292977" cy="5789801"/>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231"/>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231"/>
                </p:tgtEl>
              </p:cMediaNode>
            </p:video>
            <p:seq concurrent="1" prevAc="none" nextAc="seek">
              <p:cTn id="8" evtFilter="cancelBubble" nodeType="interactiveSeq" restart="whenNotActive" fill="hold">
                <p:stCondLst>
                  <p:cond delay="0" evt="onClick">
                    <p:tgtEl>
                      <p:spTgt spid="231"/>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231"/>
                                        </p:tgtEl>
                                      </p:cBhvr>
                                    </p:cmd>
                                  </p:childTnLst>
                                </p:cTn>
                              </p:par>
                            </p:childTnLst>
                          </p:cTn>
                        </p:par>
                      </p:childTnLst>
                    </p:cTn>
                  </p:par>
                </p:childTnLst>
              </p:cTn>
              <p:nextCondLst>
                <p:cond delay="0" evt="onClick">
                  <p:tgtEl>
                    <p:spTgt spid="231"/>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33" name="1662465127.jpeg" descr="1662465127.jpeg"/>
          <p:cNvPicPr>
            <a:picLocks noChangeAspect="1"/>
          </p:cNvPicPr>
          <p:nvPr/>
        </p:nvPicPr>
        <p:blipFill>
          <a:blip r:embed="rId2">
            <a:extLst/>
          </a:blip>
          <a:stretch>
            <a:fillRect/>
          </a:stretch>
        </p:blipFill>
        <p:spPr>
          <a:xfrm>
            <a:off x="7315200" y="166868"/>
            <a:ext cx="9753600" cy="13004801"/>
          </a:xfrm>
          <a:prstGeom prst="rect">
            <a:avLst/>
          </a:prstGeom>
          <a:ln w="12700">
            <a:miter lim="400000"/>
          </a:ln>
        </p:spPr>
      </p:pic>
    </p:spTree>
  </p:cSld>
  <p:clrMapOvr>
    <a:masterClrMapping/>
  </p:clrMapOvr>
  <p:transition xmlns:p14="http://schemas.microsoft.com/office/powerpoint/2010/main" spd="med" advClick="1"/>
</p:sld>
</file>

<file path=ppt/slides/slide1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35" name="Learn HOW to grieve &lt;3"/>
          <p:cNvSpPr txBox="1"/>
          <p:nvPr>
            <p:ph type="title"/>
          </p:nvPr>
        </p:nvSpPr>
        <p:spPr>
          <a:prstGeom prst="rect">
            <a:avLst/>
          </a:prstGeom>
        </p:spPr>
        <p:txBody>
          <a:bodyPr/>
          <a:lstStyle>
            <a:lvl1pPr>
              <a:defRPr>
                <a:solidFill>
                  <a:schemeClr val="accent2">
                    <a:hueOff val="192982"/>
                    <a:satOff val="17755"/>
                    <a:lumOff val="-28483"/>
                  </a:schemeClr>
                </a:solidFill>
              </a:defRPr>
            </a:lvl1pPr>
          </a:lstStyle>
          <a:p>
            <a:pPr/>
            <a:r>
              <a:t>Learn HOW to grieve &lt;3</a:t>
            </a:r>
          </a:p>
        </p:txBody>
      </p:sp>
      <p:sp>
        <p:nvSpPr>
          <p:cNvPr id="236" name="Agenda Subtitl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 </a:t>
            </a:r>
          </a:p>
        </p:txBody>
      </p:sp>
      <p:sp>
        <p:nvSpPr>
          <p:cNvPr id="237" name="Grieving is not linear, and it involves all manner of human feelings.…"/>
          <p:cNvSpPr txBox="1"/>
          <p:nvPr>
            <p:ph type="body" idx="1"/>
          </p:nvPr>
        </p:nvSpPr>
        <p:spPr>
          <a:prstGeom prst="rect">
            <a:avLst/>
          </a:prstGeom>
        </p:spPr>
        <p:txBody>
          <a:bodyPr/>
          <a:lstStyle/>
          <a:p>
            <a:pPr defTabSz="412750">
              <a:spcBef>
                <a:spcPts val="900"/>
              </a:spcBef>
              <a:defRPr spc="-27" sz="2750"/>
            </a:pPr>
            <a:r>
              <a:t>Grieving is not linear, and it involves all manner of human feelings.</a:t>
            </a:r>
          </a:p>
          <a:p>
            <a:pPr defTabSz="412750">
              <a:spcBef>
                <a:spcPts val="900"/>
              </a:spcBef>
              <a:defRPr spc="-27" sz="2750"/>
            </a:pPr>
          </a:p>
          <a:p>
            <a:pPr defTabSz="412750">
              <a:spcBef>
                <a:spcPts val="900"/>
              </a:spcBef>
              <a:defRPr spc="-27" sz="2750"/>
            </a:pPr>
            <a:r>
              <a:t>Being with our feelings in EMPATHY and COMPASSION - not Sympathy!!!</a:t>
            </a:r>
          </a:p>
          <a:p>
            <a:pPr defTabSz="412750">
              <a:spcBef>
                <a:spcPts val="900"/>
              </a:spcBef>
              <a:defRPr spc="-27" sz="2750"/>
            </a:pPr>
          </a:p>
          <a:p>
            <a:pPr defTabSz="412750">
              <a:spcBef>
                <a:spcPts val="900"/>
              </a:spcBef>
              <a:defRPr spc="-27" sz="2750"/>
            </a:pPr>
            <a:r>
              <a:t>Brene Brown video = being with OURSELVES in this way!!</a:t>
            </a:r>
          </a:p>
          <a:p>
            <a:pPr defTabSz="412750">
              <a:spcBef>
                <a:spcPts val="900"/>
              </a:spcBef>
              <a:defRPr spc="-27" sz="2750"/>
            </a:pPr>
          </a:p>
          <a:p>
            <a:pPr defTabSz="177800">
              <a:spcBef>
                <a:spcPts val="0"/>
              </a:spcBef>
              <a:defRPr spc="0" sz="2750"/>
            </a:pPr>
            <a:r>
              <a:t>“Grief is a force of energy that cannot be controlled or predicted…Grief does not obey your plans, or your wishes. Grief will do whatever it wants to you, whenever it wants to. In that regard, Grief has a lot in common with Love.” - Elizabeth Gilbert</a:t>
            </a:r>
          </a:p>
          <a:p>
            <a:pPr defTabSz="412750">
              <a:spcBef>
                <a:spcPts val="900"/>
              </a:spcBef>
              <a:defRPr spc="-27" sz="2750"/>
            </a:pPr>
          </a:p>
          <a:p>
            <a:pPr defTabSz="412750">
              <a:spcBef>
                <a:spcPts val="900"/>
              </a:spcBef>
              <a:defRPr spc="-27" sz="2750"/>
            </a:pPr>
            <a:r>
              <a:t>“The way out looks a lot like the way in” - an old mentor</a:t>
            </a:r>
          </a:p>
          <a:p>
            <a:pPr defTabSz="412750">
              <a:spcBef>
                <a:spcPts val="900"/>
              </a:spcBef>
              <a:defRPr spc="-27" sz="2750"/>
            </a:pPr>
          </a:p>
          <a:p>
            <a:pPr defTabSz="412750">
              <a:spcBef>
                <a:spcPts val="900"/>
              </a:spcBef>
              <a:defRPr spc="-27" sz="2750"/>
            </a:pPr>
            <a:r>
              <a:t>Leaning on those who have seen the process of grief - other peers in a community (like ACA), a sponsor, a therapist, a guide/way-shower of some sort. Someone who can sit with you in your emotions or the protest/denial without trying to fix it and say “yes, this difficult part is a part of the journey…even if you leave, I/we’ll be here for you when you’re ready”</a:t>
            </a:r>
          </a:p>
          <a:p>
            <a:pPr defTabSz="412750">
              <a:spcBef>
                <a:spcPts val="900"/>
              </a:spcBef>
              <a:defRPr spc="-27" sz="2750"/>
            </a:pPr>
          </a:p>
          <a:p>
            <a:pPr defTabSz="412750">
              <a:spcBef>
                <a:spcPts val="900"/>
              </a:spcBef>
              <a:defRPr spc="-27" sz="2750"/>
            </a:pPr>
            <a:r>
              <a:t>Reading about whatever experiences might be on your path: loneliness, addiction, dissociation, shame, fear, etc.</a:t>
            </a:r>
          </a:p>
        </p:txBody>
      </p:sp>
      <p:pic>
        <p:nvPicPr>
          <p:cNvPr id="238" name="Brené Brown on Empathy vs Sympathy" descr="Brené Brown on Empathy vs Sympathy"/>
          <p:cNvPicPr>
            <a:picLocks noChangeAspect="0"/>
          </p:cNvPicPr>
          <p:nvPr>
            <a:videoFile xmlns:mc="http://schemas.openxmlformats.org/markup-compatibility/2006" xmlns:aiw="http://developer.apple.com/namespaces/iwork" r:link="rId2" mc:Ignorable="aiw" aiw:title="Brené Brown on Empathy vs Sympathy" aiw:author="Diana Simon Psihoterapeut"/>
          </p:nvPr>
        </p:nvPicPr>
        <p:blipFill>
          <a:blip r:embed="rId3">
            <a:extLst/>
          </a:blip>
          <a:stretch>
            <a:fillRect/>
          </a:stretch>
        </p:blipFill>
        <p:spPr>
          <a:xfrm>
            <a:off x="15190336" y="1414660"/>
            <a:ext cx="8257653" cy="4644930"/>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238"/>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238"/>
                </p:tgtEl>
              </p:cMediaNode>
            </p:video>
            <p:seq concurrent="1" prevAc="none" nextAc="seek">
              <p:cTn id="8" evtFilter="cancelBubble" nodeType="interactiveSeq" restart="whenNotActive" fill="hold">
                <p:stCondLst>
                  <p:cond delay="0" evt="onClick">
                    <p:tgtEl>
                      <p:spTgt spid="238"/>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238"/>
                                        </p:tgtEl>
                                      </p:cBhvr>
                                    </p:cmd>
                                  </p:childTnLst>
                                </p:cTn>
                              </p:par>
                            </p:childTnLst>
                          </p:cTn>
                        </p:par>
                      </p:childTnLst>
                    </p:cTn>
                  </p:par>
                </p:childTnLst>
              </p:cTn>
              <p:nextCondLst>
                <p:cond delay="0" evt="onClick">
                  <p:tgtEl>
                    <p:spTgt spid="238"/>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0" name="Learning about the role of RELATIONSHIPS!!"/>
          <p:cNvSpPr txBox="1"/>
          <p:nvPr>
            <p:ph type="title"/>
          </p:nvPr>
        </p:nvSpPr>
        <p:spPr>
          <a:prstGeom prst="rect">
            <a:avLst/>
          </a:prstGeom>
        </p:spPr>
        <p:txBody>
          <a:bodyPr/>
          <a:lstStyle>
            <a:lvl1pPr defTabSz="2413955">
              <a:defRPr spc="-168" sz="8415">
                <a:solidFill>
                  <a:schemeClr val="accent2">
                    <a:hueOff val="192982"/>
                    <a:satOff val="17755"/>
                    <a:lumOff val="-28483"/>
                  </a:schemeClr>
                </a:solidFill>
              </a:defRPr>
            </a:lvl1pPr>
          </a:lstStyle>
          <a:p>
            <a:pPr/>
            <a:r>
              <a:t>Learning about the role of RELATIONSHIPS!!</a:t>
            </a:r>
          </a:p>
        </p:txBody>
      </p:sp>
      <p:sp>
        <p:nvSpPr>
          <p:cNvPr id="241" name="Agenda Subtitl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 </a:t>
            </a:r>
          </a:p>
        </p:txBody>
      </p:sp>
      <p:sp>
        <p:nvSpPr>
          <p:cNvPr id="242" name="What is more important in a healing process, our relationship with ourself or our relationship with each other?…"/>
          <p:cNvSpPr txBox="1"/>
          <p:nvPr>
            <p:ph type="body" idx="1"/>
          </p:nvPr>
        </p:nvSpPr>
        <p:spPr>
          <a:xfrm>
            <a:off x="1108887" y="3539133"/>
            <a:ext cx="22068613" cy="8965383"/>
          </a:xfrm>
          <a:prstGeom prst="rect">
            <a:avLst/>
          </a:prstGeom>
        </p:spPr>
        <p:txBody>
          <a:bodyPr/>
          <a:lstStyle/>
          <a:p>
            <a:pPr defTabSz="330200">
              <a:spcBef>
                <a:spcPts val="700"/>
              </a:spcBef>
              <a:defRPr spc="-29" sz="2960"/>
            </a:pPr>
            <a:r>
              <a:t>What is more important in a healing process, our relationship with ourself or our relationship with each other? </a:t>
            </a:r>
          </a:p>
          <a:p>
            <a:pPr defTabSz="330200">
              <a:spcBef>
                <a:spcPts val="700"/>
              </a:spcBef>
              <a:defRPr spc="-29" sz="2960"/>
            </a:pPr>
          </a:p>
          <a:p>
            <a:pPr defTabSz="330200">
              <a:spcBef>
                <a:spcPts val="700"/>
              </a:spcBef>
              <a:defRPr spc="-29" sz="2960"/>
            </a:pPr>
            <a:r>
              <a:t>BOTH! They are inseparable. We are wounded in relationship and we heal in relationship. </a:t>
            </a:r>
          </a:p>
          <a:p>
            <a:pPr defTabSz="330200">
              <a:spcBef>
                <a:spcPts val="700"/>
              </a:spcBef>
              <a:defRPr spc="-29" sz="2960"/>
            </a:pPr>
          </a:p>
          <a:p>
            <a:pPr defTabSz="330200">
              <a:spcBef>
                <a:spcPts val="700"/>
              </a:spcBef>
              <a:defRPr spc="-29" sz="2960"/>
            </a:pPr>
            <a:r>
              <a:t>We must understand the CRUCIAL difference between relationship dynamics that perpetuate stuck-ness/a lack of healing and relationship dynamics that allow us to grow and evolve as people. </a:t>
            </a:r>
          </a:p>
          <a:p>
            <a:pPr defTabSz="330200">
              <a:spcBef>
                <a:spcPts val="700"/>
              </a:spcBef>
              <a:defRPr spc="-29" sz="2960"/>
            </a:pPr>
          </a:p>
          <a:p>
            <a:pPr defTabSz="330200">
              <a:spcBef>
                <a:spcPts val="700"/>
              </a:spcBef>
              <a:defRPr spc="-29" sz="2960"/>
            </a:pPr>
            <a:r>
              <a:rPr b="1"/>
              <a:t>co-dependency</a:t>
            </a:r>
            <a:r>
              <a:t> - the relationship dynamic characterized by mutual avoidance of our own needs (the laundry list!). You take care of me, I’ll take care of you, and neither of us will take care of ourselves. Result of insecure attachment. </a:t>
            </a:r>
          </a:p>
          <a:p>
            <a:pPr defTabSz="330200">
              <a:spcBef>
                <a:spcPts val="700"/>
              </a:spcBef>
              <a:defRPr spc="-29" sz="2960"/>
            </a:pPr>
          </a:p>
          <a:p>
            <a:pPr defTabSz="330200">
              <a:spcBef>
                <a:spcPts val="700"/>
              </a:spcBef>
              <a:defRPr spc="-29" sz="2960"/>
            </a:pPr>
            <a:r>
              <a:rPr b="1"/>
              <a:t>optimal dependency </a:t>
            </a:r>
            <a:r>
              <a:t>- the relationship dynamic characterized by developing an honest relationship with ourselves, connecting with our feelings and our true desires, defining boundaries but knowing that it’s a process, and leaning on others. Question: are you and the other accessible, responsive, engaged, boundaried (not rigid or diffuse), and permission to be your honest self, forever evolving? Result of more-secure attachment style.</a:t>
            </a:r>
          </a:p>
          <a:p>
            <a:pPr defTabSz="330200">
              <a:spcBef>
                <a:spcPts val="700"/>
              </a:spcBef>
              <a:defRPr spc="-29" sz="2960"/>
            </a:pPr>
          </a:p>
          <a:p>
            <a:pPr defTabSz="330200">
              <a:spcBef>
                <a:spcPts val="700"/>
              </a:spcBef>
              <a:defRPr spc="-29" sz="2960"/>
            </a:pPr>
            <a:r>
              <a:rPr b="1"/>
              <a:t>The paradox: </a:t>
            </a:r>
            <a:r>
              <a:t>We need to be in touch with our true/core self in order to have consistently fulfilling relationships with others, and we need to feel that we are in a safe space (relationally) in order for that core/true self to be exposed. We need BOTH!</a:t>
            </a:r>
          </a:p>
          <a:p>
            <a:pPr defTabSz="330200">
              <a:spcBef>
                <a:spcPts val="700"/>
              </a:spcBef>
              <a:defRPr spc="-29" sz="2960"/>
            </a:pPr>
          </a:p>
          <a:p>
            <a:pPr defTabSz="330200">
              <a:spcBef>
                <a:spcPts val="700"/>
              </a:spcBef>
              <a:defRPr spc="-29" sz="2960"/>
            </a:pPr>
            <a:r>
              <a:t>Commentary about romantic relationship dynamics/couples counseling? Negative Cycle versus Cycle of Connection.</a:t>
            </a:r>
          </a:p>
        </p:txBody>
      </p:sp>
    </p:spTree>
  </p:cSld>
  <p:clrMapOvr>
    <a:masterClrMapping/>
  </p:clrMapOvr>
  <p:transition xmlns:p14="http://schemas.microsoft.com/office/powerpoint/2010/main" spd="med" advClick="1"/>
</p:sld>
</file>

<file path=ppt/slides/slide1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44" name="Experience self-work in COMMUNITY/ACA"/>
          <p:cNvSpPr txBox="1"/>
          <p:nvPr>
            <p:ph type="title"/>
          </p:nvPr>
        </p:nvSpPr>
        <p:spPr>
          <a:prstGeom prst="rect">
            <a:avLst/>
          </a:prstGeom>
        </p:spPr>
        <p:txBody>
          <a:bodyPr/>
          <a:lstStyle>
            <a:lvl1pPr>
              <a:defRPr>
                <a:solidFill>
                  <a:schemeClr val="accent2">
                    <a:hueOff val="192982"/>
                    <a:satOff val="17755"/>
                    <a:lumOff val="-28483"/>
                  </a:schemeClr>
                </a:solidFill>
              </a:defRPr>
            </a:lvl1pPr>
          </a:lstStyle>
          <a:p>
            <a:pPr/>
            <a:r>
              <a:t>Experience self-work in COMMUNITY/ACA</a:t>
            </a:r>
          </a:p>
        </p:txBody>
      </p:sp>
      <p:sp>
        <p:nvSpPr>
          <p:cNvPr id="245" name="Agenda Subtitl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 </a:t>
            </a:r>
          </a:p>
        </p:txBody>
      </p:sp>
      <p:sp>
        <p:nvSpPr>
          <p:cNvPr id="246" name="Steps 4, 5, 8, 9……"/>
          <p:cNvSpPr txBox="1"/>
          <p:nvPr>
            <p:ph type="body" sz="half" idx="1"/>
          </p:nvPr>
        </p:nvSpPr>
        <p:spPr>
          <a:xfrm>
            <a:off x="2171248" y="3866381"/>
            <a:ext cx="11227286" cy="9010469"/>
          </a:xfrm>
          <a:prstGeom prst="rect">
            <a:avLst/>
          </a:prstGeom>
        </p:spPr>
        <p:txBody>
          <a:bodyPr/>
          <a:lstStyle/>
          <a:p>
            <a:pPr defTabSz="652145">
              <a:spcBef>
                <a:spcPts val="1400"/>
              </a:spcBef>
              <a:defRPr spc="-43" sz="4345"/>
            </a:pPr>
            <a:r>
              <a:t>Steps 4, 5, 8, 9…</a:t>
            </a:r>
          </a:p>
          <a:p>
            <a:pPr defTabSz="652145">
              <a:spcBef>
                <a:spcPts val="1400"/>
              </a:spcBef>
              <a:defRPr spc="-43" sz="4345"/>
            </a:pPr>
          </a:p>
          <a:p>
            <a:pPr defTabSz="652145">
              <a:spcBef>
                <a:spcPts val="1400"/>
              </a:spcBef>
              <a:defRPr spc="-43" sz="4345"/>
            </a:pPr>
            <a:r>
              <a:t>Only hurt people hurt people.</a:t>
            </a:r>
          </a:p>
          <a:p>
            <a:pPr defTabSz="652145">
              <a:spcBef>
                <a:spcPts val="1400"/>
              </a:spcBef>
              <a:defRPr spc="-43" sz="4345"/>
            </a:pPr>
          </a:p>
          <a:p>
            <a:pPr defTabSz="652145">
              <a:spcBef>
                <a:spcPts val="1400"/>
              </a:spcBef>
              <a:defRPr spc="-43" sz="4345"/>
            </a:pPr>
            <a:r>
              <a:t>The practice of being brutally honest with oneself. Have one foot in self-compassion. If you can’t access it, your sponsor &amp; community can walk alongside you and hold it for you until you are ready. We do this for each other</a:t>
            </a:r>
          </a:p>
          <a:p>
            <a:pPr defTabSz="652145">
              <a:spcBef>
                <a:spcPts val="1400"/>
              </a:spcBef>
              <a:defRPr spc="-43" sz="4345"/>
            </a:pPr>
          </a:p>
          <a:p>
            <a:pPr defTabSz="652145">
              <a:spcBef>
                <a:spcPts val="1400"/>
              </a:spcBef>
              <a:defRPr spc="-43" sz="4345"/>
            </a:pPr>
            <a:r>
              <a:t>This is what loving communities do &lt;3</a:t>
            </a:r>
          </a:p>
        </p:txBody>
      </p:sp>
      <p:grpSp>
        <p:nvGrpSpPr>
          <p:cNvPr id="249" name="Image Gallery"/>
          <p:cNvGrpSpPr/>
          <p:nvPr/>
        </p:nvGrpSpPr>
        <p:grpSpPr>
          <a:xfrm>
            <a:off x="14446950" y="3678030"/>
            <a:ext cx="6815022" cy="10360821"/>
            <a:chOff x="0" y="0"/>
            <a:chExt cx="6815020" cy="10360820"/>
          </a:xfrm>
        </p:grpSpPr>
        <p:pic>
          <p:nvPicPr>
            <p:cNvPr id="247" name="Screen Shot 2022-11-05 at 1.29.56 AM.png" descr="Screen Shot 2022-11-05 at 1.29.56 AM.png"/>
            <p:cNvPicPr>
              <a:picLocks noChangeAspect="1"/>
            </p:cNvPicPr>
            <p:nvPr/>
          </p:nvPicPr>
          <p:blipFill>
            <a:blip r:embed="rId2">
              <a:extLst/>
            </a:blip>
            <a:srcRect l="1054" t="0" r="1054" b="0"/>
            <a:stretch>
              <a:fillRect/>
            </a:stretch>
          </p:blipFill>
          <p:spPr>
            <a:xfrm>
              <a:off x="0" y="0"/>
              <a:ext cx="6815021" cy="9772455"/>
            </a:xfrm>
            <a:prstGeom prst="rect">
              <a:avLst/>
            </a:prstGeom>
            <a:ln w="12700" cap="flat">
              <a:noFill/>
              <a:miter lim="400000"/>
            </a:ln>
            <a:effectLst/>
          </p:spPr>
        </p:pic>
        <p:sp>
          <p:nvSpPr>
            <p:cNvPr id="248" name="Caption"/>
            <p:cNvSpPr/>
            <p:nvPr/>
          </p:nvSpPr>
          <p:spPr>
            <a:xfrm>
              <a:off x="0" y="9848654"/>
              <a:ext cx="6815021" cy="5121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5" name="What to expect from our talk?"/>
          <p:cNvSpPr txBox="1"/>
          <p:nvPr>
            <p:ph type="title"/>
          </p:nvPr>
        </p:nvSpPr>
        <p:spPr>
          <a:prstGeom prst="rect">
            <a:avLst/>
          </a:prstGeom>
        </p:spPr>
        <p:txBody>
          <a:bodyPr/>
          <a:lstStyle>
            <a:lvl1pPr>
              <a:defRPr>
                <a:solidFill>
                  <a:schemeClr val="accent2">
                    <a:hueOff val="192982"/>
                    <a:satOff val="17755"/>
                    <a:lumOff val="-28483"/>
                  </a:schemeClr>
                </a:solidFill>
              </a:defRPr>
            </a:lvl1pPr>
          </a:lstStyle>
          <a:p>
            <a:pPr/>
            <a:r>
              <a:t>What to expect from our talk?</a:t>
            </a:r>
          </a:p>
        </p:txBody>
      </p:sp>
      <p:sp>
        <p:nvSpPr>
          <p:cNvPr id="156" name="(Agenda)"/>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a:defRPr>
                <a:solidFill>
                  <a:schemeClr val="accent2">
                    <a:hueOff val="192982"/>
                    <a:satOff val="17755"/>
                    <a:lumOff val="-28483"/>
                  </a:schemeClr>
                </a:solidFill>
              </a:defRPr>
            </a:lvl1pPr>
          </a:lstStyle>
          <a:p>
            <a:pPr/>
            <a:r>
              <a:t>(Agenda)</a:t>
            </a:r>
          </a:p>
        </p:txBody>
      </p:sp>
      <p:sp>
        <p:nvSpPr>
          <p:cNvPr id="157" name="1. Why are we here?…"/>
          <p:cNvSpPr txBox="1"/>
          <p:nvPr>
            <p:ph type="body" idx="1"/>
          </p:nvPr>
        </p:nvSpPr>
        <p:spPr>
          <a:prstGeom prst="rect">
            <a:avLst/>
          </a:prstGeom>
        </p:spPr>
        <p:txBody>
          <a:bodyPr/>
          <a:lstStyle/>
          <a:p>
            <a:pPr defTabSz="635634">
              <a:spcBef>
                <a:spcPts val="1300"/>
              </a:spcBef>
              <a:defRPr spc="-42" sz="4235"/>
            </a:pPr>
            <a:r>
              <a:t>1. Why are we here?</a:t>
            </a:r>
          </a:p>
          <a:p>
            <a:pPr defTabSz="635634">
              <a:spcBef>
                <a:spcPts val="1300"/>
              </a:spcBef>
              <a:defRPr spc="-42" sz="4235"/>
            </a:pPr>
          </a:p>
          <a:p>
            <a:pPr defTabSz="635634">
              <a:spcBef>
                <a:spcPts val="1300"/>
              </a:spcBef>
              <a:defRPr spc="-42" sz="4235"/>
            </a:pPr>
            <a:r>
              <a:t>2. Getting into the “What” (the theory of why we are here) - the nitty gritty/the “facts.” What are shame, forgiveness, etc…</a:t>
            </a:r>
          </a:p>
          <a:p>
            <a:pPr defTabSz="635634">
              <a:spcBef>
                <a:spcPts val="1300"/>
              </a:spcBef>
              <a:defRPr spc="-42" sz="4235"/>
            </a:pPr>
          </a:p>
          <a:p>
            <a:pPr defTabSz="635634">
              <a:spcBef>
                <a:spcPts val="1300"/>
              </a:spcBef>
              <a:defRPr spc="-42" sz="4235"/>
            </a:pPr>
            <a:r>
              <a:t>3. Getting into the “How” (the practice) Getting into your life. HOW do we take what we know and turn it into some kind of actionable PRACTICE that will help us move away from shame?</a:t>
            </a:r>
          </a:p>
          <a:p>
            <a:pPr defTabSz="635634">
              <a:spcBef>
                <a:spcPts val="1300"/>
              </a:spcBef>
              <a:defRPr spc="-42" sz="4235"/>
            </a:pPr>
          </a:p>
          <a:p>
            <a:pPr defTabSz="635634">
              <a:spcBef>
                <a:spcPts val="1300"/>
              </a:spcBef>
              <a:defRPr spc="-42" sz="4235"/>
            </a:pPr>
            <a:r>
              <a:t>4. Talking about Internal Family Systems Therapy (aka IFS. Our personal favorite therapeutic modality and perspective of human beings, which complements our understanding of ACA work (esp the wise parent/inner child).</a:t>
            </a:r>
          </a:p>
        </p:txBody>
      </p:sp>
    </p:spTree>
  </p:cSld>
  <p:clrMapOvr>
    <a:masterClrMapping/>
  </p:clrMapOvr>
  <p:transition xmlns:p14="http://schemas.microsoft.com/office/powerpoint/2010/main" spd="med" advClick="1"/>
</p:sld>
</file>

<file path=ppt/slides/slide2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1" name="Experience Internal Family Systems Therapy (IFS)"/>
          <p:cNvSpPr txBox="1"/>
          <p:nvPr>
            <p:ph type="title"/>
          </p:nvPr>
        </p:nvSpPr>
        <p:spPr>
          <a:xfrm>
            <a:off x="1206500" y="490243"/>
            <a:ext cx="21971000" cy="1435101"/>
          </a:xfrm>
          <a:prstGeom prst="rect">
            <a:avLst/>
          </a:prstGeom>
        </p:spPr>
        <p:txBody>
          <a:bodyPr/>
          <a:lstStyle>
            <a:lvl1pPr defTabSz="2170121">
              <a:defRPr spc="-151" sz="7565">
                <a:solidFill>
                  <a:schemeClr val="accent2">
                    <a:hueOff val="192982"/>
                    <a:satOff val="17755"/>
                    <a:lumOff val="-28483"/>
                  </a:schemeClr>
                </a:solidFill>
              </a:defRPr>
            </a:lvl1pPr>
          </a:lstStyle>
          <a:p>
            <a:pPr/>
            <a:r>
              <a:t>Experience Internal Family Systems Therapy (IFS)</a:t>
            </a:r>
          </a:p>
        </p:txBody>
      </p:sp>
      <p:sp>
        <p:nvSpPr>
          <p:cNvPr id="252" name="Agenda Subtitl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 </a:t>
            </a:r>
          </a:p>
        </p:txBody>
      </p:sp>
      <p:sp>
        <p:nvSpPr>
          <p:cNvPr id="253" name="- We are all multifaceted beings! Internally, we are literally multiple. We contain many different parts of us. This doesn’t mean we all have multiple personal disorder (or DID), but it does mean that DID is just the extreme form of very natural internal"/>
          <p:cNvSpPr txBox="1"/>
          <p:nvPr>
            <p:ph type="body" idx="1"/>
          </p:nvPr>
        </p:nvSpPr>
        <p:spPr>
          <a:xfrm>
            <a:off x="652171" y="2581934"/>
            <a:ext cx="22525329" cy="10657991"/>
          </a:xfrm>
          <a:prstGeom prst="rect">
            <a:avLst/>
          </a:prstGeom>
        </p:spPr>
        <p:txBody>
          <a:bodyPr/>
          <a:lstStyle/>
          <a:p>
            <a:pPr defTabSz="346709">
              <a:spcBef>
                <a:spcPts val="700"/>
              </a:spcBef>
              <a:defRPr spc="-23" sz="2309"/>
            </a:pPr>
            <a:r>
              <a:t>- We are all multifaceted beings! Internally, we are </a:t>
            </a:r>
            <a:r>
              <a:rPr b="1"/>
              <a:t>literally</a:t>
            </a:r>
            <a:r>
              <a:t> multiple. We contain many different parts of us. This doesn’t mean we all have multiple personal disorder (or DID), but it does mean that DID is just the extreme form of very natural internal phenomena. </a:t>
            </a:r>
            <a:r>
              <a:rPr b="1"/>
              <a:t>Parts!</a:t>
            </a:r>
            <a:br/>
          </a:p>
          <a:p>
            <a:pPr defTabSz="346709">
              <a:spcBef>
                <a:spcPts val="700"/>
              </a:spcBef>
              <a:defRPr spc="-23" sz="2309"/>
            </a:pPr>
            <a:r>
              <a:t>- In IFS, we view parts in two distinct categories. We contain </a:t>
            </a:r>
            <a:r>
              <a:rPr b="1"/>
              <a:t>Exiles</a:t>
            </a:r>
            <a:r>
              <a:t>, which are parts that hold our most deeply painful emotion (ie. SHAME, fear, helplessness, etc). We also contain </a:t>
            </a:r>
            <a:r>
              <a:rPr b="1"/>
              <a:t>Protectors</a:t>
            </a:r>
            <a:r>
              <a:t>, which can help us stave off triggers or which can help us put out the fire of emotional pain once we are already triggered (ie. Virtually any extreme-ish behavior from work to shopping to drugs to relationship dynamics).</a:t>
            </a:r>
            <a:br/>
          </a:p>
          <a:p>
            <a:pPr defTabSz="346709">
              <a:spcBef>
                <a:spcPts val="700"/>
              </a:spcBef>
              <a:defRPr spc="-23" sz="2309"/>
            </a:pPr>
            <a:r>
              <a:t>- We all have a </a:t>
            </a:r>
            <a:r>
              <a:rPr b="1"/>
              <a:t>Self</a:t>
            </a:r>
            <a:r>
              <a:t> (the core of every person, our authentic self). It never goes away. It only becomes covered up by the parts, just like how clouds cover a sunny day. Cloud cover can be thick and last a lifetime!</a:t>
            </a:r>
          </a:p>
          <a:p>
            <a:pPr defTabSz="346709">
              <a:spcBef>
                <a:spcPts val="700"/>
              </a:spcBef>
              <a:defRPr spc="-23" sz="2309"/>
            </a:pPr>
          </a:p>
          <a:p>
            <a:pPr defTabSz="346709">
              <a:spcBef>
                <a:spcPts val="700"/>
              </a:spcBef>
              <a:defRPr spc="-23" sz="2309"/>
            </a:pPr>
            <a:r>
              <a:t>- Our seemingly “bad” parts are not bad at all, but we need to get to know them using IFS in order to experience the truth of this for ourselves.</a:t>
            </a:r>
          </a:p>
          <a:p>
            <a:pPr defTabSz="346709">
              <a:spcBef>
                <a:spcPts val="700"/>
              </a:spcBef>
              <a:defRPr spc="-23" sz="2309"/>
            </a:pPr>
          </a:p>
          <a:p>
            <a:pPr defTabSz="346709">
              <a:spcBef>
                <a:spcPts val="700"/>
              </a:spcBef>
              <a:defRPr spc="-23" sz="2309"/>
            </a:pPr>
            <a:r>
              <a:t>- The painful </a:t>
            </a:r>
            <a:r>
              <a:rPr b="1"/>
              <a:t>Exiles</a:t>
            </a:r>
            <a:r>
              <a:t> are often young parts of us that carry pain, which they want the SELF to fully WITNESS without trying to FIX them. They want to release their burdensome feelings, beliefs, and memories and move on. </a:t>
            </a:r>
            <a:r>
              <a:rPr i="1"/>
              <a:t>(Eg - an inner child carries shame because her teacher regularly mocked her in front of her classmates for her inability to memorize multiplication facts. She also lived in a home environment where emotions where not shared. Even though she felt loved by her parents, she couldn’t share her emotions or process the experience. They got stuck inside. Whenever this little girl, who is now and adult woman, is in a situation that reminds her in some way of a classroom, she feels flooded with shame and immediately becomes anxious. Now she needs her adult SELF to ask the anxiety to take a step back so she can connect with the young child carrying shame. She needs the SELF to hear her whole story without judgment. She wants to feel fully heard so she can move on).</a:t>
            </a:r>
            <a:endParaRPr i="1"/>
          </a:p>
          <a:p>
            <a:pPr defTabSz="346709">
              <a:spcBef>
                <a:spcPts val="700"/>
              </a:spcBef>
              <a:defRPr spc="-23" sz="2309"/>
            </a:pPr>
          </a:p>
          <a:p>
            <a:pPr defTabSz="346709">
              <a:spcBef>
                <a:spcPts val="700"/>
              </a:spcBef>
              <a:defRPr spc="-23" sz="2309"/>
            </a:pPr>
            <a:r>
              <a:t>- The </a:t>
            </a:r>
            <a:r>
              <a:rPr b="1"/>
              <a:t>Protectors</a:t>
            </a:r>
            <a:r>
              <a:t> are well intentioned parts (which tend to enact behaviors that create more pain even though that’s not their intention). They have been forced into extreme roles due to BURDENS they still carry from past traumatic/overwhelming life experiences. </a:t>
            </a:r>
            <a:r>
              <a:rPr i="1"/>
              <a:t>(Eg - a man has a harsh inner critic. He grew up learning that he should be tough and not show his emotions. His parents and culture taught him that sharing emotions makes you a untrustworthy, weak, and a sissy. Now, he is experiencing disconnection in his marriage. His partner wants to feel emotionally connected with him, but every time he thinks about sharing a feeling, a voice in his head says “you’re going to be rejected if you share that, do you want your partner to find out how weak you are? They’re going to leave you!! Fight back and criticize them for wanting more of you!” Even though this inner critic part sounds harsh, when the man gets to know this part of him from his non-judgmental SELF, he learns how valiantly this part has been trying to protect him from rejection and abandonment - feelings that he’s felt before. He learned that this part feels it is necessary to protect him in this way, but doesn’t even really like its role/job of being so harsh. Befriending this protector is just one step in the IFS healing process.)</a:t>
            </a:r>
          </a:p>
        </p:txBody>
      </p:sp>
    </p:spTree>
  </p:cSld>
  <p:clrMapOvr>
    <a:masterClrMapping/>
  </p:clrMapOvr>
  <p:transition xmlns:p14="http://schemas.microsoft.com/office/powerpoint/2010/main" spd="med" advClick="1"/>
</p:sld>
</file>

<file path=ppt/slides/slide2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55" name="The goals of IFS"/>
          <p:cNvSpPr txBox="1"/>
          <p:nvPr>
            <p:ph type="title"/>
          </p:nvPr>
        </p:nvSpPr>
        <p:spPr>
          <a:prstGeom prst="rect">
            <a:avLst/>
          </a:prstGeom>
        </p:spPr>
        <p:txBody>
          <a:bodyPr/>
          <a:lstStyle>
            <a:lvl1pPr>
              <a:defRPr>
                <a:solidFill>
                  <a:schemeClr val="accent2">
                    <a:hueOff val="192982"/>
                    <a:satOff val="17755"/>
                    <a:lumOff val="-28483"/>
                  </a:schemeClr>
                </a:solidFill>
              </a:defRPr>
            </a:lvl1pPr>
          </a:lstStyle>
          <a:p>
            <a:pPr/>
            <a:r>
              <a:t>The goals of IFS</a:t>
            </a:r>
          </a:p>
        </p:txBody>
      </p:sp>
      <p:sp>
        <p:nvSpPr>
          <p:cNvPr id="256" name="Agenda Subtitl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 </a:t>
            </a:r>
          </a:p>
        </p:txBody>
      </p:sp>
      <p:sp>
        <p:nvSpPr>
          <p:cNvPr id="257" name="- There are many different outcomes when we meet the goals of IFS. There are external results, which are changes in behavior and relationship patterns due to internal parts shifting roles and releasing painful emotional burdens. There are internal result"/>
          <p:cNvSpPr txBox="1"/>
          <p:nvPr>
            <p:ph type="body" sz="half" idx="1"/>
          </p:nvPr>
        </p:nvSpPr>
        <p:spPr>
          <a:xfrm>
            <a:off x="11833366" y="2701871"/>
            <a:ext cx="11839176" cy="10110936"/>
          </a:xfrm>
          <a:prstGeom prst="rect">
            <a:avLst/>
          </a:prstGeom>
        </p:spPr>
        <p:txBody>
          <a:bodyPr/>
          <a:lstStyle/>
          <a:p>
            <a:pPr defTabSz="495300">
              <a:spcBef>
                <a:spcPts val="1000"/>
              </a:spcBef>
              <a:defRPr spc="-33" sz="3300"/>
            </a:pPr>
            <a:r>
              <a:t>- There are many different outcomes when we meet the goals of IFS. There are external results, which are changes in behavior and relationship patterns due to internal parts shifting roles and releasing painful emotional burdens. There are internal results, which are changes in inner emotional experience.</a:t>
            </a:r>
          </a:p>
          <a:p>
            <a:pPr defTabSz="495300">
              <a:spcBef>
                <a:spcPts val="1000"/>
              </a:spcBef>
              <a:defRPr spc="-33" sz="3300"/>
            </a:pPr>
          </a:p>
          <a:p>
            <a:pPr defTabSz="495300">
              <a:spcBef>
                <a:spcPts val="1000"/>
              </a:spcBef>
              <a:defRPr spc="-33" sz="3300"/>
            </a:pPr>
            <a:r>
              <a:t>- Increase in the “8 Cs”: Curiosity, Compassion, Clarity, Connectedness, Creativity, Courage, Confidence, and Calm.</a:t>
            </a:r>
            <a:br/>
          </a:p>
          <a:p>
            <a:pPr defTabSz="495300">
              <a:spcBef>
                <a:spcPts val="1000"/>
              </a:spcBef>
              <a:defRPr spc="-33" sz="3300"/>
            </a:pPr>
            <a:r>
              <a:t>- Increase in parts adopting balanced roles (e.g. an inner critic no longer bashes someone or calls them names, now it offers critique in key moments when the Self requests its thoughtful feedback. It now works to support the person. It can offer critique in a compassionate and growth-oriented encouraging manner. This shift reduces anxiety and depression).</a:t>
            </a:r>
            <a:br/>
          </a:p>
          <a:p>
            <a:pPr defTabSz="495300">
              <a:spcBef>
                <a:spcPts val="1000"/>
              </a:spcBef>
              <a:defRPr spc="-33" sz="3300"/>
            </a:pPr>
            <a:r>
              <a:t>- IFS is evidenced-based practice used to treat a range of MHD, including anxiety, depression, PTSD, substance abuse and eating disorders. </a:t>
            </a:r>
          </a:p>
        </p:txBody>
      </p:sp>
      <p:pic>
        <p:nvPicPr>
          <p:cNvPr id="258" name="Screen Shot 2022-11-05 at 2.06.47 AM.png" descr="Screen Shot 2022-11-05 at 2.06.47 AM.png"/>
          <p:cNvPicPr>
            <a:picLocks noChangeAspect="1"/>
          </p:cNvPicPr>
          <p:nvPr/>
        </p:nvPicPr>
        <p:blipFill>
          <a:blip r:embed="rId2">
            <a:extLst/>
          </a:blip>
          <a:stretch>
            <a:fillRect/>
          </a:stretch>
        </p:blipFill>
        <p:spPr>
          <a:xfrm>
            <a:off x="1124492" y="2651043"/>
            <a:ext cx="10302176" cy="10212592"/>
          </a:xfrm>
          <a:prstGeom prst="rect">
            <a:avLst/>
          </a:prstGeom>
          <a:ln w="12700">
            <a:miter lim="400000"/>
          </a:ln>
        </p:spPr>
      </p:pic>
    </p:spTree>
  </p:cSld>
  <p:clrMapOvr>
    <a:masterClrMapping/>
  </p:clrMapOvr>
  <p:transition xmlns:p14="http://schemas.microsoft.com/office/powerpoint/2010/main" spd="med" advClick="1"/>
</p:sld>
</file>

<file path=ppt/slides/slide2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60" name="The Burdened Internal System.jpg.jpg" descr="The Burdened Internal System.jpg.jpg"/>
          <p:cNvPicPr>
            <a:picLocks noChangeAspect="1"/>
          </p:cNvPicPr>
          <p:nvPr/>
        </p:nvPicPr>
        <p:blipFill>
          <a:blip r:embed="rId2">
            <a:extLst/>
          </a:blip>
          <a:stretch>
            <a:fillRect/>
          </a:stretch>
        </p:blipFill>
        <p:spPr>
          <a:xfrm>
            <a:off x="2625167" y="1445731"/>
            <a:ext cx="8686801" cy="11238550"/>
          </a:xfrm>
          <a:prstGeom prst="rect">
            <a:avLst/>
          </a:prstGeom>
          <a:ln w="12700">
            <a:miter lim="400000"/>
          </a:ln>
        </p:spPr>
      </p:pic>
      <p:pic>
        <p:nvPicPr>
          <p:cNvPr id="261" name="Unburdened System Fileshare.jpeg" descr="Unburdened System Fileshare.jpeg"/>
          <p:cNvPicPr>
            <a:picLocks noChangeAspect="1"/>
          </p:cNvPicPr>
          <p:nvPr/>
        </p:nvPicPr>
        <p:blipFill>
          <a:blip r:embed="rId3">
            <a:extLst/>
          </a:blip>
          <a:stretch>
            <a:fillRect/>
          </a:stretch>
        </p:blipFill>
        <p:spPr>
          <a:xfrm>
            <a:off x="12797332" y="1103705"/>
            <a:ext cx="9349022" cy="11508590"/>
          </a:xfrm>
          <a:prstGeom prst="rect">
            <a:avLst/>
          </a:prstGeom>
          <a:ln w="12700">
            <a:miter lim="400000"/>
          </a:ln>
        </p:spPr>
      </p:pic>
    </p:spTree>
  </p:cSld>
  <p:clrMapOvr>
    <a:masterClrMapping/>
  </p:clrMapOvr>
  <p:transition xmlns:p14="http://schemas.microsoft.com/office/powerpoint/2010/main" spd="med" advClick="1"/>
</p:sld>
</file>

<file path=ppt/slides/slide2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3" name="Exercise"/>
          <p:cNvSpPr txBox="1"/>
          <p:nvPr>
            <p:ph type="body" idx="1"/>
          </p:nvPr>
        </p:nvSpPr>
        <p:spPr>
          <a:xfrm>
            <a:off x="778027" y="-1689670"/>
            <a:ext cx="21971001" cy="7241584"/>
          </a:xfrm>
          <a:prstGeom prst="rect">
            <a:avLst/>
          </a:prstGeom>
        </p:spPr>
        <p:txBody>
          <a:bodyPr/>
          <a:lstStyle/>
          <a:p>
            <a:pPr/>
            <a:r>
              <a:t>Exercise</a:t>
            </a:r>
          </a:p>
        </p:txBody>
      </p:sp>
      <p:sp>
        <p:nvSpPr>
          <p:cNvPr id="264" name="Fact informati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 </a:t>
            </a:r>
          </a:p>
        </p:txBody>
      </p:sp>
      <p:pic>
        <p:nvPicPr>
          <p:cNvPr id="265" name="34536322_2082007911828414_5456371386786250752_o-1024x527.jpg" descr="34536322_2082007911828414_5456371386786250752_o-1024x527.jpg"/>
          <p:cNvPicPr>
            <a:picLocks noChangeAspect="1"/>
          </p:cNvPicPr>
          <p:nvPr/>
        </p:nvPicPr>
        <p:blipFill>
          <a:blip r:embed="rId2">
            <a:extLst/>
          </a:blip>
          <a:stretch>
            <a:fillRect/>
          </a:stretch>
        </p:blipFill>
        <p:spPr>
          <a:xfrm>
            <a:off x="5475286" y="6302651"/>
            <a:ext cx="12576482" cy="6472468"/>
          </a:xfrm>
          <a:prstGeom prst="rect">
            <a:avLst/>
          </a:prstGeom>
          <a:ln w="12700">
            <a:miter lim="400000"/>
          </a:ln>
        </p:spPr>
      </p:pic>
    </p:spTree>
  </p:cSld>
  <p:clrMapOvr>
    <a:masterClrMapping/>
  </p:clrMapOvr>
  <p:transition xmlns:p14="http://schemas.microsoft.com/office/powerpoint/2010/main" spd="med" advClick="1"/>
</p:sld>
</file>

<file path=ppt/slides/slide2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67" name="Questions?"/>
          <p:cNvSpPr txBox="1"/>
          <p:nvPr>
            <p:ph type="body" idx="1"/>
          </p:nvPr>
        </p:nvSpPr>
        <p:spPr>
          <a:prstGeom prst="rect">
            <a:avLst/>
          </a:prstGeom>
        </p:spPr>
        <p:txBody>
          <a:bodyPr/>
          <a:lstStyle>
            <a:lvl1pPr>
              <a:defRPr>
                <a:solidFill>
                  <a:schemeClr val="accent1">
                    <a:lumOff val="-13575"/>
                  </a:schemeClr>
                </a:solidFill>
              </a:defRPr>
            </a:lvl1pPr>
          </a:lstStyle>
          <a:p>
            <a:pPr/>
            <a:r>
              <a:t>Questions?</a:t>
            </a:r>
          </a:p>
        </p:txBody>
      </p:sp>
      <p:sp>
        <p:nvSpPr>
          <p:cNvPr id="268" name="Fact information"/>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 </a:t>
            </a:r>
          </a:p>
        </p:txBody>
      </p:sp>
      <p:sp>
        <p:nvSpPr>
          <p:cNvPr id="269" name="For questions that may come up later. Our contact information:…"/>
          <p:cNvSpPr txBox="1"/>
          <p:nvPr/>
        </p:nvSpPr>
        <p:spPr>
          <a:xfrm>
            <a:off x="3891561" y="10180595"/>
            <a:ext cx="15343633" cy="314807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4000">
                <a:solidFill>
                  <a:schemeClr val="accent2">
                    <a:hueOff val="192982"/>
                    <a:satOff val="17755"/>
                    <a:lumOff val="-28483"/>
                  </a:schemeClr>
                </a:solidFill>
              </a:defRPr>
            </a:pPr>
            <a:r>
              <a:t>For questions that may come up later. Our contact information:</a:t>
            </a:r>
          </a:p>
          <a:p>
            <a:pPr>
              <a:defRPr sz="4000">
                <a:solidFill>
                  <a:schemeClr val="accent2">
                    <a:hueOff val="192982"/>
                    <a:satOff val="17755"/>
                    <a:lumOff val="-28483"/>
                  </a:schemeClr>
                </a:solidFill>
              </a:defRPr>
            </a:pPr>
          </a:p>
          <a:p>
            <a:pPr>
              <a:defRPr sz="4000">
                <a:solidFill>
                  <a:schemeClr val="accent2">
                    <a:hueOff val="192982"/>
                    <a:satOff val="17755"/>
                    <a:lumOff val="-28483"/>
                  </a:schemeClr>
                </a:solidFill>
              </a:defRPr>
            </a:pPr>
            <a:r>
              <a:t>Katie - theveka@gmail.com </a:t>
            </a:r>
          </a:p>
          <a:p>
            <a:pPr>
              <a:defRPr sz="4000">
                <a:solidFill>
                  <a:schemeClr val="accent2">
                    <a:hueOff val="192982"/>
                    <a:satOff val="17755"/>
                    <a:lumOff val="-28483"/>
                  </a:schemeClr>
                </a:solidFill>
              </a:defRPr>
            </a:pPr>
          </a:p>
          <a:p>
            <a:pPr>
              <a:defRPr sz="4000">
                <a:solidFill>
                  <a:schemeClr val="accent2">
                    <a:hueOff val="192982"/>
                    <a:satOff val="17755"/>
                    <a:lumOff val="-28483"/>
                  </a:schemeClr>
                </a:solidFill>
              </a:defRPr>
            </a:pPr>
            <a:r>
              <a:t>Marcio - gentlefloat@gmail.com</a:t>
            </a:r>
          </a:p>
        </p:txBody>
      </p:sp>
    </p:spTree>
  </p:cSld>
  <p:clrMapOvr>
    <a:masterClrMapping/>
  </p:clrMapOvr>
  <p:transition xmlns:p14="http://schemas.microsoft.com/office/powerpoint/2010/main" spd="med" advClick="1"/>
</p:sld>
</file>

<file path=ppt/slides/slide2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271" name="Thank you so much for having us!!!"/>
          <p:cNvSpPr txBox="1"/>
          <p:nvPr>
            <p:ph type="title"/>
          </p:nvPr>
        </p:nvSpPr>
        <p:spPr>
          <a:prstGeom prst="rect">
            <a:avLst/>
          </a:prstGeom>
        </p:spPr>
        <p:txBody>
          <a:bodyPr/>
          <a:lstStyle>
            <a:lvl1pPr algn="ctr">
              <a:defRPr>
                <a:solidFill>
                  <a:schemeClr val="accent2">
                    <a:hueOff val="-202083"/>
                    <a:satOff val="17755"/>
                    <a:lumOff val="-16089"/>
                  </a:schemeClr>
                </a:solidFill>
              </a:defRPr>
            </a:lvl1pPr>
          </a:lstStyle>
          <a:p>
            <a:pPr/>
            <a:r>
              <a:t>Thank you so much for having us!!!</a:t>
            </a:r>
          </a:p>
        </p:txBody>
      </p:sp>
      <p:sp>
        <p:nvSpPr>
          <p:cNvPr id="272" name="Agenda Subtitl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 </a:t>
            </a:r>
          </a:p>
        </p:txBody>
      </p:sp>
      <p:pic>
        <p:nvPicPr>
          <p:cNvPr id="273" name="Performance by Yoann Bourgeois" descr="Performance by Yoann Bourgeois"/>
          <p:cNvPicPr>
            <a:picLocks noChangeAspect="0"/>
          </p:cNvPicPr>
          <p:nvPr>
            <a:videoFile xmlns:mc="http://schemas.openxmlformats.org/markup-compatibility/2006" xmlns:aiw="http://developer.apple.com/namespaces/iwork" r:link="rId2" mc:Ignorable="aiw" aiw:title="Performance by Yoann Bourgeois" aiw:author="Minimalist"/>
          </p:nvPr>
        </p:nvPicPr>
        <p:blipFill>
          <a:blip r:embed="rId3">
            <a:extLst/>
          </a:blip>
          <a:stretch>
            <a:fillRect/>
          </a:stretch>
        </p:blipFill>
        <p:spPr>
          <a:xfrm>
            <a:off x="5924049" y="2991115"/>
            <a:ext cx="12535902" cy="9401926"/>
          </a:xfrm>
          <a:prstGeom prst="rect">
            <a:avLst/>
          </a:prstGeom>
        </p:spPr>
      </p:pic>
      <p:sp>
        <p:nvSpPr>
          <p:cNvPr id="274" name="(be willing, be honest with yourself, surrender when the time comes, lean on safe people, and trust in your resilience)"/>
          <p:cNvSpPr txBox="1"/>
          <p:nvPr/>
        </p:nvSpPr>
        <p:spPr>
          <a:xfrm>
            <a:off x="2627861" y="12826173"/>
            <a:ext cx="19801714" cy="5481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i="1" sz="3000">
                <a:solidFill>
                  <a:schemeClr val="accent2">
                    <a:hueOff val="192982"/>
                    <a:satOff val="17755"/>
                    <a:lumOff val="-28483"/>
                  </a:schemeClr>
                </a:solidFill>
              </a:defRPr>
            </a:lvl1pPr>
          </a:lstStyle>
          <a:p>
            <a:pPr/>
            <a:r>
              <a:t>(be willing, be honest with yourself, surrender when the time comes, lean on safe people, and trust in your resilience)</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273"/>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273"/>
                </p:tgtEl>
              </p:cMediaNode>
            </p:video>
            <p:seq concurrent="1" prevAc="none" nextAc="seek">
              <p:cTn id="8" evtFilter="cancelBubble" nodeType="interactiveSeq" restart="whenNotActive" fill="hold">
                <p:stCondLst>
                  <p:cond delay="0" evt="onClick">
                    <p:tgtEl>
                      <p:spTgt spid="273"/>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273"/>
                                        </p:tgtEl>
                                      </p:cBhvr>
                                    </p:cmd>
                                  </p:childTnLst>
                                </p:cTn>
                              </p:par>
                            </p:childTnLst>
                          </p:cTn>
                        </p:par>
                      </p:childTnLst>
                    </p:cTn>
                  </p:par>
                </p:childTnLst>
              </p:cTn>
              <p:nextCondLst>
                <p:cond delay="0" evt="onClick">
                  <p:tgtEl>
                    <p:spTgt spid="273"/>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9" name="Pre-presentation thoughts"/>
          <p:cNvSpPr txBox="1"/>
          <p:nvPr>
            <p:ph type="title"/>
          </p:nvPr>
        </p:nvSpPr>
        <p:spPr>
          <a:prstGeom prst="rect">
            <a:avLst/>
          </a:prstGeom>
        </p:spPr>
        <p:txBody>
          <a:bodyPr/>
          <a:lstStyle>
            <a:lvl1pPr>
              <a:defRPr>
                <a:solidFill>
                  <a:schemeClr val="accent2">
                    <a:hueOff val="192982"/>
                    <a:satOff val="17755"/>
                    <a:lumOff val="-28483"/>
                  </a:schemeClr>
                </a:solidFill>
              </a:defRPr>
            </a:lvl1pPr>
          </a:lstStyle>
          <a:p>
            <a:pPr/>
            <a:r>
              <a:t>Pre-presentation thoughts</a:t>
            </a:r>
          </a:p>
        </p:txBody>
      </p:sp>
      <p:sp>
        <p:nvSpPr>
          <p:cNvPr id="160" name="Agenda Subtitl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 </a:t>
            </a:r>
          </a:p>
        </p:txBody>
      </p:sp>
      <p:sp>
        <p:nvSpPr>
          <p:cNvPr id="161" name="1. Our process in writing this - How can we talk about shame and forgiveness in 90m? There are books upon books upon experts upon experts on these topics! There are many commonalities among the human experience of moving from shame to forgiveness, but ea"/>
          <p:cNvSpPr txBox="1"/>
          <p:nvPr>
            <p:ph type="body" idx="1"/>
          </p:nvPr>
        </p:nvSpPr>
        <p:spPr>
          <a:prstGeom prst="rect">
            <a:avLst/>
          </a:prstGeom>
        </p:spPr>
        <p:txBody>
          <a:bodyPr/>
          <a:lstStyle/>
          <a:p>
            <a:pPr defTabSz="495300">
              <a:spcBef>
                <a:spcPts val="1000"/>
              </a:spcBef>
              <a:defRPr spc="-33" sz="3300"/>
            </a:pPr>
            <a:r>
              <a:rPr b="1"/>
              <a:t>1. Our process in writing this - </a:t>
            </a:r>
            <a:r>
              <a:t>How can we talk about shame and forgiveness in 90m? There are books upon books upon experts upon experts on these topics! There are many commonalities among the human experience of moving from shame to forgiveness, but each person’s experience is unique and each situation is unique. The ideas we will share today are ones originally disseminated by some of our favorite researchers and thinkers in our field. Some ideas are our own as a result of our personal and professional experiences.</a:t>
            </a:r>
          </a:p>
          <a:p>
            <a:pPr defTabSz="495300">
              <a:spcBef>
                <a:spcPts val="1000"/>
              </a:spcBef>
              <a:defRPr spc="-33" sz="3300"/>
            </a:pPr>
          </a:p>
          <a:p>
            <a:pPr defTabSz="495300">
              <a:spcBef>
                <a:spcPts val="1000"/>
              </a:spcBef>
              <a:defRPr spc="-33" sz="3300"/>
            </a:pPr>
            <a:r>
              <a:rPr b="1"/>
              <a:t>2. Ultimately, the point will be connection</a:t>
            </a:r>
            <a:r>
              <a:t>. We develop shame as a result of loss of connection in key moments, and we experience healing and the opportunity to develop forgiveness in moments of connection with our true self and others. The human connection is central to healing - both self-to-self and self-to-other. This is one reason why ACA is healing. It also offers a framework to peel back the layers of shame and pain so you can move towards authenticity, healing, and connection. ACA offers community and scaffolding for healing to take place.</a:t>
            </a:r>
          </a:p>
          <a:p>
            <a:pPr defTabSz="495300">
              <a:spcBef>
                <a:spcPts val="1000"/>
              </a:spcBef>
              <a:defRPr b="1" spc="-33" sz="3300"/>
            </a:pPr>
          </a:p>
          <a:p>
            <a:pPr defTabSz="495300">
              <a:spcBef>
                <a:spcPts val="1000"/>
              </a:spcBef>
              <a:defRPr spc="-33" sz="3300"/>
            </a:pPr>
            <a:r>
              <a:rPr b="1"/>
              <a:t>3. We are aware that we are speaking to a group of diverse people. </a:t>
            </a:r>
            <a:r>
              <a:t>You come from a variety of backgrounds and have a variety of different identities, some of which we can relate to and some we cannot. Some of you may know everything we are sharing today, and some who are hearing these ideas for the first time. </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63" name="How Childhood Trauma Leads to Addiction - Gabor Maté" descr="How Childhood Trauma Leads to Addiction - Gabor Maté"/>
          <p:cNvPicPr>
            <a:picLocks noChangeAspect="0"/>
          </p:cNvPicPr>
          <p:nvPr>
            <a:videoFile xmlns:mc="http://schemas.openxmlformats.org/markup-compatibility/2006" xmlns:aiw="http://developer.apple.com/namespaces/iwork" r:link="rId2" mc:Ignorable="aiw" aiw:title="How Childhood Trauma Leads to Addiction - Gabor Maté" aiw:author="After Skool"/>
          </p:nvPr>
        </p:nvPicPr>
        <p:blipFill>
          <a:blip r:embed="rId3">
            <a:extLst/>
          </a:blip>
          <a:stretch>
            <a:fillRect/>
          </a:stretch>
        </p:blipFill>
        <p:spPr>
          <a:xfrm>
            <a:off x="4191000" y="2413000"/>
            <a:ext cx="16256000" cy="9144000"/>
          </a:xfrm>
          <a:prstGeom prst="rect">
            <a:avLst/>
          </a:prstGeom>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mediacall" nodeType="clickEffect" presetSubtype="0" presetID="1" grpId="1" fill="hold">
                                  <p:stCondLst>
                                    <p:cond delay="0"/>
                                  </p:stCondLst>
                                  <p:childTnLst>
                                    <p:cmd type="call" cmd="playFrom(0.0)">
                                      <p:cBhvr>
                                        <p:cTn id="6" dur="1" fill="hold"/>
                                        <p:tgtEl>
                                          <p:spTgt spid="163"/>
                                        </p:tgtEl>
                                      </p:cBhvr>
                                    </p:cmd>
                                  </p:childTnLst>
                                </p:cTn>
                              </p:par>
                            </p:childTnLst>
                          </p:cTn>
                        </p:par>
                      </p:childTnLst>
                    </p:cTn>
                  </p:par>
                </p:childTnLst>
              </p:cTn>
              <p:prevCondLst>
                <p:cond evt="onPrev">
                  <p:tgtEl>
                    <p:sldTgt/>
                  </p:tgtEl>
                </p:cond>
              </p:prevCondLst>
              <p:nextCondLst>
                <p:cond evt="onNext">
                  <p:tgtEl>
                    <p:sldTgt/>
                  </p:tgtEl>
                </p:cond>
              </p:nextCondLst>
            </p:seq>
            <p:video fullScrn="0">
              <p:cMediaNode mute="0" showWhenStopped="1" numSld="1" vol="80000">
                <p:cTn id="7" fill="hold" display="0">
                  <p:stCondLst>
                    <p:cond delay="indefinite"/>
                  </p:stCondLst>
                </p:cTn>
                <p:tgtEl>
                  <p:spTgt spid="163"/>
                </p:tgtEl>
              </p:cMediaNode>
            </p:video>
            <p:seq concurrent="1" prevAc="none" nextAc="seek">
              <p:cTn id="8" evtFilter="cancelBubble" nodeType="interactiveSeq" restart="whenNotActive" fill="hold">
                <p:stCondLst>
                  <p:cond delay="0" evt="onClick">
                    <p:tgtEl>
                      <p:spTgt spid="163"/>
                    </p:tgtEl>
                  </p:cond>
                </p:stCondLst>
                <p:endSync delay="0" evt="end">
                  <p:rtn val="all"/>
                </p:endSync>
                <p:childTnLst>
                  <p:par>
                    <p:cTn id="9" fill="hold">
                      <p:stCondLst>
                        <p:cond delay="0"/>
                      </p:stCondLst>
                      <p:childTnLst>
                        <p:par>
                          <p:cTn id="10" fill="hold">
                            <p:stCondLst>
                              <p:cond delay="0"/>
                            </p:stCondLst>
                            <p:childTnLst>
                              <p:par>
                                <p:cTn id="11" presetClass="mediacall" nodeType="clickEffect" presetSubtype="0" presetID="2" fill="hold">
                                  <p:stCondLst>
                                    <p:cond delay="0"/>
                                  </p:stCondLst>
                                  <p:childTnLst>
                                    <p:cmd type="call" cmd="togglePause">
                                      <p:cBhvr>
                                        <p:cTn id="12" dur="1" fill="hold"/>
                                        <p:tgtEl>
                                          <p:spTgt spid="163"/>
                                        </p:tgtEl>
                                      </p:cBhvr>
                                    </p:cmd>
                                  </p:childTnLst>
                                </p:cTn>
                              </p:par>
                            </p:childTnLst>
                          </p:cTn>
                        </p:par>
                      </p:childTnLst>
                    </p:cTn>
                  </p:par>
                </p:childTnLst>
              </p:cTn>
              <p:nextCondLst>
                <p:cond delay="0" evt="onClick">
                  <p:tgtEl>
                    <p:spTgt spid="163"/>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5" name="“Addiction (including problematic repeating relationship patterns) is not the primary problem, it is an attempt to solve a problem…how did the problem arise?”"/>
          <p:cNvSpPr txBox="1"/>
          <p:nvPr>
            <p:ph type="body" sz="half" idx="1"/>
          </p:nvPr>
        </p:nvSpPr>
        <p:spPr>
          <a:prstGeom prst="rect">
            <a:avLst/>
          </a:prstGeom>
        </p:spPr>
        <p:txBody>
          <a:bodyPr/>
          <a:lstStyle/>
          <a:p>
            <a:pPr defTabSz="1487386">
              <a:defRPr spc="-141" sz="7076"/>
            </a:pPr>
            <a:r>
              <a:t>“Addiction (including problematic repeating relationship patterns) is not the primary problem, it is an attempt to solve a problem…</a:t>
            </a:r>
            <a:r>
              <a:rPr b="1">
                <a:latin typeface="+mn-lt"/>
                <a:ea typeface="+mn-ea"/>
                <a:cs typeface="+mn-cs"/>
                <a:sym typeface="Helvetica Neue"/>
              </a:rPr>
              <a:t>how</a:t>
            </a:r>
            <a:r>
              <a:t> did the problem arise?”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67" name="The what"/>
          <p:cNvSpPr txBox="1"/>
          <p:nvPr>
            <p:ph type="body" idx="1"/>
          </p:nvPr>
        </p:nvSpPr>
        <p:spPr>
          <a:prstGeom prst="rect">
            <a:avLst/>
          </a:prstGeom>
        </p:spPr>
        <p:txBody>
          <a:bodyPr/>
          <a:lstStyle>
            <a:lvl1pPr>
              <a:defRPr>
                <a:solidFill>
                  <a:schemeClr val="accent2">
                    <a:hueOff val="192982"/>
                    <a:satOff val="17755"/>
                    <a:lumOff val="-28483"/>
                  </a:schemeClr>
                </a:solidFill>
              </a:defRPr>
            </a:lvl1pPr>
          </a:lstStyle>
          <a:p>
            <a:pPr/>
            <a:r>
              <a:t>The what</a:t>
            </a:r>
          </a:p>
        </p:txBody>
      </p:sp>
      <p:sp>
        <p:nvSpPr>
          <p:cNvPr id="168" name="“…its one thing to recognize that all of this originates in childhood pain…” (ie. the theory)"/>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lvl1pPr defTabSz="602615">
              <a:defRPr sz="4015"/>
            </a:lvl1pPr>
          </a:lstStyle>
          <a:p>
            <a:pPr/>
            <a:r>
              <a:t>“…its one thing to recognize that all of this originates in childhood pain…” (ie. the theory) </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0" name="What is shame?"/>
          <p:cNvSpPr txBox="1"/>
          <p:nvPr>
            <p:ph type="title"/>
          </p:nvPr>
        </p:nvSpPr>
        <p:spPr>
          <a:prstGeom prst="rect">
            <a:avLst/>
          </a:prstGeom>
        </p:spPr>
        <p:txBody>
          <a:bodyPr/>
          <a:lstStyle>
            <a:lvl1pPr>
              <a:defRPr>
                <a:solidFill>
                  <a:schemeClr val="accent2">
                    <a:hueOff val="192982"/>
                    <a:satOff val="17755"/>
                    <a:lumOff val="-28483"/>
                  </a:schemeClr>
                </a:solidFill>
              </a:defRPr>
            </a:lvl1pPr>
          </a:lstStyle>
          <a:p>
            <a:pPr/>
            <a:r>
              <a:t>What is shame?</a:t>
            </a:r>
          </a:p>
        </p:txBody>
      </p:sp>
      <p:sp>
        <p:nvSpPr>
          <p:cNvPr id="171" name="Agenda Subtitle"/>
          <p:cNvSpPr txBox="1"/>
          <p:nvPr>
            <p:ph type="body" idx="21"/>
          </p:nvPr>
        </p:nvSpPr>
        <p:spPr>
          <a:prstGeom prst="rect">
            <a:avLst/>
          </a:prstGeom>
          <a:extLst>
            <a:ext uri="{C572A759-6A51-4108-AA02-DFA0A04FC94B}">
              <ma14:wrappingTextBoxFlag xmlns:ma14="http://schemas.microsoft.com/office/mac/drawingml/2011/main" val="1"/>
            </a:ext>
          </a:extLst>
        </p:spPr>
        <p:txBody>
          <a:bodyPr/>
          <a:lstStyle/>
          <a:p>
            <a:pPr/>
            <a:r>
              <a:t> </a:t>
            </a:r>
          </a:p>
        </p:txBody>
      </p:sp>
      <p:sp>
        <p:nvSpPr>
          <p:cNvPr id="172" name="Coming to terms with our current struggles does involve understanding “what happened” (ie. how attachment relationships/developmental trauma leads to our present day issues). But our present day issues aren’t solved by our insights about the past. Insigh"/>
          <p:cNvSpPr txBox="1"/>
          <p:nvPr>
            <p:ph type="body" idx="1"/>
          </p:nvPr>
        </p:nvSpPr>
        <p:spPr>
          <a:xfrm>
            <a:off x="938410" y="2856539"/>
            <a:ext cx="22507180" cy="10086105"/>
          </a:xfrm>
          <a:prstGeom prst="rect">
            <a:avLst/>
          </a:prstGeom>
        </p:spPr>
        <p:txBody>
          <a:bodyPr/>
          <a:lstStyle/>
          <a:p>
            <a:pPr defTabSz="914400">
              <a:spcBef>
                <a:spcPts val="0"/>
              </a:spcBef>
              <a:tabLst>
                <a:tab pos="317500" algn="l"/>
                <a:tab pos="635000" algn="l"/>
                <a:tab pos="952500" algn="l"/>
                <a:tab pos="1270000" algn="l"/>
                <a:tab pos="1587500" algn="l"/>
                <a:tab pos="1917700" algn="l"/>
                <a:tab pos="2235200" algn="l"/>
                <a:tab pos="2552700" algn="l"/>
                <a:tab pos="2870200" algn="l"/>
                <a:tab pos="3187700" algn="l"/>
                <a:tab pos="3517900" algn="l"/>
                <a:tab pos="3835400" algn="l"/>
              </a:tabLst>
              <a:defRPr spc="0" sz="2790"/>
            </a:pPr>
            <a:r>
              <a:t>Coming to terms with our current struggles does involve understanding “what happened” (ie. how attachment relationships/developmental trauma leads to our present day issues). But our present day issues aren’t </a:t>
            </a:r>
            <a:r>
              <a:rPr b="1"/>
              <a:t>solved</a:t>
            </a:r>
            <a:r>
              <a:t> by our insights about the past. Insight helps us view ourselves and others with more compassion and understanding, which is wonderful but not curative. What’s MOST important is learning: </a:t>
            </a:r>
            <a:r>
              <a:rPr i="1"/>
              <a:t>“how does my past still persist in my present day life…and what kinds of therapeutic experiences actually help me feel more and more free from them…what kinds of experiences help me move away from emotional pain and relationship and behavior patterns that ultimately hurt me and others and towards the person I hope to become?” </a:t>
            </a:r>
            <a:r>
              <a:t>Almost always, SHAME and FEAR are the core burdensome feelings at the root of everything. They are the crux/the core/the source of most of the problematic extreme issues we experience in our life (eg. everything on “the laundry list”). This is true both for internally located problems (i.e. those very real but generally untrue perceptions we all suffer from, which we experience as a result of shame/fear) and externally located problems (i.e. our behavior, which manifests as a result of the perceptions that shame/fear create inside of us).</a:t>
            </a:r>
          </a:p>
          <a:p>
            <a:pPr defTabSz="914400">
              <a:spcBef>
                <a:spcPts val="0"/>
              </a:spcBef>
              <a:tabLst>
                <a:tab pos="317500" algn="l"/>
                <a:tab pos="635000" algn="l"/>
                <a:tab pos="952500" algn="l"/>
                <a:tab pos="1270000" algn="l"/>
                <a:tab pos="1587500" algn="l"/>
                <a:tab pos="1917700" algn="l"/>
                <a:tab pos="2235200" algn="l"/>
                <a:tab pos="2552700" algn="l"/>
                <a:tab pos="2870200" algn="l"/>
                <a:tab pos="3187700" algn="l"/>
                <a:tab pos="3517900" algn="l"/>
                <a:tab pos="3835400" algn="l"/>
              </a:tabLst>
              <a:defRPr spc="0" sz="2790"/>
            </a:pPr>
          </a:p>
          <a:p>
            <a:pPr defTabSz="914400">
              <a:spcBef>
                <a:spcPts val="0"/>
              </a:spcBef>
              <a:tabLst>
                <a:tab pos="317500" algn="l"/>
                <a:tab pos="635000" algn="l"/>
                <a:tab pos="952500" algn="l"/>
                <a:tab pos="1270000" algn="l"/>
                <a:tab pos="1587500" algn="l"/>
                <a:tab pos="1917700" algn="l"/>
                <a:tab pos="2235200" algn="l"/>
                <a:tab pos="2552700" algn="l"/>
                <a:tab pos="2870200" algn="l"/>
                <a:tab pos="3187700" algn="l"/>
                <a:tab pos="3517900" algn="l"/>
                <a:tab pos="3835400" algn="l"/>
              </a:tabLst>
              <a:defRPr spc="0" sz="2790"/>
            </a:pPr>
            <a:r>
              <a:t>Shame, by definition, is the belief “I am bad.” But a definition doesn’t define how it feels, which is more important for identifying it. It’s not that we consciously experience the thought “I’m bad.” It’s that we experience an unbearably painful subjective feeling of wanting to hide some part of us. It’s the unendurable experience that comes when we feel exposed in some way. It is the most painful of the emotions that humans can experience. Shame is often an invisible experience for this very reason, when our shame is triggered, we often immediately react to it with some “secondary” feeling/behavior, like anger, anxiety, depression, perfectionism/people pleasing, grandiosity, or addictive behavior/pattern. Shame is a feeling that lingers in the shadows. We often don’t experience it because that “secondary” reaction comes in so hot and fast.</a:t>
            </a:r>
          </a:p>
          <a:p>
            <a:pPr defTabSz="914400">
              <a:spcBef>
                <a:spcPts val="0"/>
              </a:spcBef>
              <a:tabLst>
                <a:tab pos="317500" algn="l"/>
                <a:tab pos="635000" algn="l"/>
                <a:tab pos="952500" algn="l"/>
                <a:tab pos="1270000" algn="l"/>
                <a:tab pos="1587500" algn="l"/>
                <a:tab pos="1917700" algn="l"/>
                <a:tab pos="2235200" algn="l"/>
                <a:tab pos="2552700" algn="l"/>
                <a:tab pos="2870200" algn="l"/>
                <a:tab pos="3187700" algn="l"/>
                <a:tab pos="3517900" algn="l"/>
                <a:tab pos="3835400" algn="l"/>
              </a:tabLst>
              <a:defRPr spc="0" sz="2790"/>
            </a:pPr>
          </a:p>
          <a:p>
            <a:pPr defTabSz="914400">
              <a:spcBef>
                <a:spcPts val="0"/>
              </a:spcBef>
              <a:tabLst>
                <a:tab pos="317500" algn="l"/>
                <a:tab pos="635000" algn="l"/>
                <a:tab pos="952500" algn="l"/>
                <a:tab pos="1270000" algn="l"/>
                <a:tab pos="1587500" algn="l"/>
                <a:tab pos="1917700" algn="l"/>
                <a:tab pos="2235200" algn="l"/>
                <a:tab pos="2552700" algn="l"/>
                <a:tab pos="2870200" algn="l"/>
                <a:tab pos="3187700" algn="l"/>
                <a:tab pos="3517900" algn="l"/>
                <a:tab pos="3835400" algn="l"/>
              </a:tabLst>
              <a:defRPr spc="0" sz="2790"/>
            </a:pPr>
            <a:r>
              <a:t>Fear and shame come together (ie. often we are anxious about something, not because we fear that thing, but because we expect that thing will leave us with a feeling of shame. Often when we are depressed, it’s not because we are truly stuck, it’s because we deeply feel that all of our available choices will leave us feeling shame. Often when we are angry about something, it’s not because that very thing is so objectively angering, it’s because at a more core level, we feel there is something wrong with us that we are having to deal with that thing…and so on and so forth)</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4" name="What is forgiveness?"/>
          <p:cNvSpPr txBox="1"/>
          <p:nvPr>
            <p:ph type="title"/>
          </p:nvPr>
        </p:nvSpPr>
        <p:spPr>
          <a:prstGeom prst="rect">
            <a:avLst/>
          </a:prstGeom>
        </p:spPr>
        <p:txBody>
          <a:bodyPr/>
          <a:lstStyle>
            <a:lvl1pPr>
              <a:defRPr>
                <a:solidFill>
                  <a:schemeClr val="accent2">
                    <a:hueOff val="192982"/>
                    <a:satOff val="17755"/>
                    <a:lumOff val="-28483"/>
                  </a:schemeClr>
                </a:solidFill>
              </a:defRPr>
            </a:lvl1pPr>
          </a:lstStyle>
          <a:p>
            <a:pPr/>
            <a:r>
              <a:t>What is forgiveness?</a:t>
            </a:r>
          </a:p>
        </p:txBody>
      </p:sp>
      <p:sp>
        <p:nvSpPr>
          <p:cNvPr id="175" name="“a conscious, deliberate decision to release feelings of resentment or vengeance toward a person or group who has harmed you, regardless of whether they actually deserve your forgiveness.”  (https://greatergood.berkeley.edu/topic/forgiveness/definition)…"/>
          <p:cNvSpPr txBox="1"/>
          <p:nvPr>
            <p:ph type="body" idx="1"/>
          </p:nvPr>
        </p:nvSpPr>
        <p:spPr>
          <a:xfrm>
            <a:off x="934308" y="2897231"/>
            <a:ext cx="22243192" cy="9607285"/>
          </a:xfrm>
          <a:prstGeom prst="rect">
            <a:avLst/>
          </a:prstGeom>
        </p:spPr>
        <p:txBody>
          <a:bodyPr/>
          <a:lstStyle/>
          <a:p>
            <a:pPr defTabSz="421004">
              <a:spcBef>
                <a:spcPts val="900"/>
              </a:spcBef>
              <a:defRPr b="1" spc="-26" sz="2652"/>
            </a:pPr>
            <a:r>
              <a:t>“a conscious, deliberate decision to release feelings of resentment or vengeance toward a person or group who has harmed you, regardless of whether they actually deserve your forgiveness.”  (</a:t>
            </a:r>
            <a:r>
              <a:rPr u="sng">
                <a:hlinkClick r:id="rId2" invalidUrl="" action="" tgtFrame="" tooltip="" history="1" highlightClick="0" endSnd="0"/>
              </a:rPr>
              <a:t>https://greatergood.berkeley.edu/topic/forgiveness/definition</a:t>
            </a:r>
            <a:r>
              <a:t>)</a:t>
            </a:r>
          </a:p>
          <a:p>
            <a:pPr defTabSz="421004">
              <a:spcBef>
                <a:spcPts val="900"/>
              </a:spcBef>
              <a:defRPr spc="-26" sz="2652"/>
            </a:pPr>
          </a:p>
          <a:p>
            <a:pPr defTabSz="421004">
              <a:spcBef>
                <a:spcPts val="900"/>
              </a:spcBef>
              <a:defRPr b="1" spc="-26" sz="2652"/>
            </a:pPr>
            <a:r>
              <a:t>What forgiveness is not:</a:t>
            </a:r>
          </a:p>
          <a:p>
            <a:pPr defTabSz="421004">
              <a:spcBef>
                <a:spcPts val="900"/>
              </a:spcBef>
              <a:defRPr spc="-26" sz="2652"/>
            </a:pPr>
            <a:r>
              <a:t>1. Moving on quickly without giving yourself a reasonable opportunity to feel the feelings associated with the hurt (eg. sadness, anger, confusion, helplessness, positive feelings you believe you shouldn’t feel, etc…</a:t>
            </a:r>
            <a:r>
              <a:rPr b="1"/>
              <a:t>Ie. saying “it is what it is…”</a:t>
            </a:r>
            <a:r>
              <a:t>)</a:t>
            </a:r>
          </a:p>
          <a:p>
            <a:pPr defTabSz="421004">
              <a:spcBef>
                <a:spcPts val="900"/>
              </a:spcBef>
              <a:defRPr spc="-26" sz="2652"/>
            </a:pPr>
            <a:r>
              <a:t>2. An obligation to reconcile or invite another person or group back into your life</a:t>
            </a:r>
          </a:p>
          <a:p>
            <a:pPr defTabSz="421004">
              <a:spcBef>
                <a:spcPts val="900"/>
              </a:spcBef>
              <a:defRPr spc="-26" sz="2652"/>
            </a:pPr>
            <a:r>
              <a:t>3. It’s not for another person. It’s for you. It’s not something that can only be offered to those who deserve it. </a:t>
            </a:r>
          </a:p>
          <a:p>
            <a:pPr defTabSz="421004">
              <a:spcBef>
                <a:spcPts val="900"/>
              </a:spcBef>
              <a:defRPr spc="-26" sz="2652"/>
            </a:pPr>
            <a:r>
              <a:t>4. Condoning or excusing</a:t>
            </a:r>
          </a:p>
          <a:p>
            <a:pPr defTabSz="421004">
              <a:spcBef>
                <a:spcPts val="900"/>
              </a:spcBef>
              <a:defRPr spc="-26" sz="2652"/>
            </a:pPr>
            <a:r>
              <a:t>5. Denying or glossing over the seriousness of an event</a:t>
            </a:r>
          </a:p>
          <a:p>
            <a:pPr defTabSz="421004">
              <a:spcBef>
                <a:spcPts val="900"/>
              </a:spcBef>
              <a:defRPr spc="-26" sz="2652"/>
            </a:pPr>
            <a:r>
              <a:t>6. Feeling positive feelings towards the offensive actions (yours or another). </a:t>
            </a:r>
          </a:p>
          <a:p>
            <a:pPr defTabSz="421004">
              <a:spcBef>
                <a:spcPts val="900"/>
              </a:spcBef>
              <a:defRPr spc="-26" sz="2652"/>
            </a:pPr>
            <a:r>
              <a:t>7. Its not linear</a:t>
            </a:r>
          </a:p>
          <a:p>
            <a:pPr defTabSz="421004">
              <a:spcBef>
                <a:spcPts val="900"/>
              </a:spcBef>
              <a:defRPr spc="-26" sz="2652"/>
            </a:pPr>
            <a:r>
              <a:t>8. Its not something you can force</a:t>
            </a:r>
          </a:p>
          <a:p>
            <a:pPr defTabSz="421004">
              <a:spcBef>
                <a:spcPts val="900"/>
              </a:spcBef>
              <a:defRPr spc="-26" sz="2652"/>
            </a:pPr>
            <a:r>
              <a:t>9. Something that you do alone</a:t>
            </a:r>
          </a:p>
          <a:p>
            <a:pPr defTabSz="421004">
              <a:spcBef>
                <a:spcPts val="900"/>
              </a:spcBef>
              <a:defRPr spc="-26" sz="2652"/>
            </a:pPr>
            <a:r>
              <a:t>(</a:t>
            </a:r>
            <a:r>
              <a:rPr u="sng">
                <a:hlinkClick r:id="rId3" invalidUrl="" action="" tgtFrame="" tooltip="" history="1" highlightClick="0" endSnd="0"/>
              </a:rPr>
              <a:t>https://greatergood.berkeley.edu/article/item/what_is_forgiveness</a:t>
            </a:r>
            <a:r>
              <a:t>)</a:t>
            </a:r>
          </a:p>
          <a:p>
            <a:pPr defTabSz="421004">
              <a:spcBef>
                <a:spcPts val="900"/>
              </a:spcBef>
              <a:defRPr spc="-26" sz="2652"/>
            </a:pPr>
          </a:p>
          <a:p>
            <a:pPr defTabSz="421004">
              <a:spcBef>
                <a:spcPts val="900"/>
              </a:spcBef>
              <a:defRPr spc="-26" sz="2652"/>
            </a:pPr>
            <a:r>
              <a:t>Self-forgiveness and forgiveness of others are both important. Forgiveness is very similar to acceptance. It is a place you get closer and closer to as you feel your way through the things you normally don’t want to accept about yourself and your life experience. We think it feels more like the absence of tension and pain than the addition of something. It feels more like peace and noticing that you’ve let go.</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77" name="What is the process of moving from shame to forgiveness?"/>
          <p:cNvSpPr txBox="1"/>
          <p:nvPr>
            <p:ph type="title"/>
          </p:nvPr>
        </p:nvSpPr>
        <p:spPr>
          <a:prstGeom prst="rect">
            <a:avLst/>
          </a:prstGeom>
        </p:spPr>
        <p:txBody>
          <a:bodyPr/>
          <a:lstStyle>
            <a:lvl1pPr defTabSz="1828754">
              <a:defRPr spc="-127" sz="6375">
                <a:solidFill>
                  <a:schemeClr val="accent2">
                    <a:hueOff val="192982"/>
                    <a:satOff val="17755"/>
                    <a:lumOff val="-28483"/>
                  </a:schemeClr>
                </a:solidFill>
              </a:defRPr>
            </a:lvl1pPr>
          </a:lstStyle>
          <a:p>
            <a:pPr/>
            <a:r>
              <a:t>What is the process of moving from shame to forgiveness?</a:t>
            </a:r>
          </a:p>
        </p:txBody>
      </p:sp>
      <p:sp>
        <p:nvSpPr>
          <p:cNvPr id="178" name="What do we call feeling the feelings that arise as we seek to accept something we currently deem unacceptable?….GRIEF!"/>
          <p:cNvSpPr txBox="1"/>
          <p:nvPr>
            <p:ph type="body" idx="1"/>
          </p:nvPr>
        </p:nvSpPr>
        <p:spPr>
          <a:xfrm>
            <a:off x="1206500" y="2939941"/>
            <a:ext cx="21971000" cy="8751775"/>
          </a:xfrm>
          <a:prstGeom prst="rect">
            <a:avLst/>
          </a:prstGeom>
        </p:spPr>
        <p:txBody>
          <a:bodyPr/>
          <a:lstStyle/>
          <a:p>
            <a:pPr>
              <a:defRPr spc="-39" sz="4000"/>
            </a:pPr>
            <a:r>
              <a:t>What do we call feeling the feelings that arise as we seek to accept something we currently deem unacceptable?….</a:t>
            </a:r>
            <a:r>
              <a:rPr b="1" spc="-50" sz="5000">
                <a:solidFill>
                  <a:schemeClr val="accent5">
                    <a:hueOff val="-82419"/>
                    <a:satOff val="-9513"/>
                    <a:lumOff val="-16343"/>
                  </a:schemeClr>
                </a:solidFill>
              </a:rPr>
              <a:t>GRIEF!</a:t>
            </a:r>
            <a:endParaRPr b="1"/>
          </a:p>
          <a:p>
            <a:pPr>
              <a:defRPr b="1" spc="-39" sz="4000"/>
            </a:pPr>
          </a:p>
        </p:txBody>
      </p:sp>
      <p:grpSp>
        <p:nvGrpSpPr>
          <p:cNvPr id="181" name="Image Gallery"/>
          <p:cNvGrpSpPr/>
          <p:nvPr/>
        </p:nvGrpSpPr>
        <p:grpSpPr>
          <a:xfrm>
            <a:off x="3458050" y="4727242"/>
            <a:ext cx="17467900" cy="9515645"/>
            <a:chOff x="0" y="0"/>
            <a:chExt cx="17467899" cy="9515643"/>
          </a:xfrm>
        </p:grpSpPr>
        <p:pic>
          <p:nvPicPr>
            <p:cNvPr id="179" name="13-138071_comic-arrow-png-transparent-png.png" descr="13-138071_comic-arrow-png-transparent-png.png"/>
            <p:cNvPicPr>
              <a:picLocks noChangeAspect="1"/>
            </p:cNvPicPr>
            <p:nvPr/>
          </p:nvPicPr>
          <p:blipFill>
            <a:blip r:embed="rId2">
              <a:extLst/>
            </a:blip>
            <a:srcRect l="0" t="6310" r="0" b="6310"/>
            <a:stretch>
              <a:fillRect/>
            </a:stretch>
          </p:blipFill>
          <p:spPr>
            <a:xfrm>
              <a:off x="0" y="0"/>
              <a:ext cx="17467900" cy="8927279"/>
            </a:xfrm>
            <a:prstGeom prst="rect">
              <a:avLst/>
            </a:prstGeom>
            <a:ln w="12700" cap="flat">
              <a:noFill/>
              <a:miter lim="400000"/>
            </a:ln>
            <a:effectLst/>
          </p:spPr>
        </p:pic>
        <p:sp>
          <p:nvSpPr>
            <p:cNvPr id="180" name="Caption"/>
            <p:cNvSpPr/>
            <p:nvPr/>
          </p:nvSpPr>
          <p:spPr>
            <a:xfrm>
              <a:off x="0" y="9003478"/>
              <a:ext cx="17467900" cy="512166"/>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Caption</a:t>
              </a:r>
            </a:p>
          </p:txBody>
        </p:sp>
      </p:grpSp>
      <p:sp>
        <p:nvSpPr>
          <p:cNvPr id="182" name="SHAME"/>
          <p:cNvSpPr txBox="1"/>
          <p:nvPr/>
        </p:nvSpPr>
        <p:spPr>
          <a:xfrm>
            <a:off x="1713587" y="9115929"/>
            <a:ext cx="1958341" cy="70916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4000">
                <a:solidFill>
                  <a:schemeClr val="accent5">
                    <a:hueOff val="-82419"/>
                    <a:satOff val="-9513"/>
                    <a:lumOff val="-16343"/>
                  </a:schemeClr>
                </a:solidFill>
              </a:defRPr>
            </a:lvl1pPr>
          </a:lstStyle>
          <a:p>
            <a:pPr/>
            <a:r>
              <a:t>SHAME</a:t>
            </a:r>
          </a:p>
        </p:txBody>
      </p:sp>
      <p:sp>
        <p:nvSpPr>
          <p:cNvPr id="183" name="FORGIVENESS"/>
          <p:cNvSpPr txBox="1"/>
          <p:nvPr/>
        </p:nvSpPr>
        <p:spPr>
          <a:xfrm>
            <a:off x="20486510" y="8842394"/>
            <a:ext cx="3613405" cy="696977"/>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000">
                <a:solidFill>
                  <a:schemeClr val="accent2">
                    <a:hueOff val="-202083"/>
                    <a:satOff val="17755"/>
                    <a:lumOff val="-16089"/>
                  </a:schemeClr>
                </a:solidFill>
              </a:defRPr>
            </a:lvl1pPr>
          </a:lstStyle>
          <a:p>
            <a:pPr/>
            <a:r>
              <a:t>FORGIVENESS</a:t>
            </a:r>
          </a:p>
        </p:txBody>
      </p:sp>
      <p:sp>
        <p:nvSpPr>
          <p:cNvPr id="184" name="GRIEF (feeling all the feels, protesting/resisting/denying/distracting……"/>
          <p:cNvSpPr txBox="1"/>
          <p:nvPr/>
        </p:nvSpPr>
        <p:spPr>
          <a:xfrm>
            <a:off x="7054044" y="8732895"/>
            <a:ext cx="11868913" cy="1475233"/>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000">
                <a:solidFill>
                  <a:schemeClr val="accent1">
                    <a:hueOff val="114395"/>
                    <a:lumOff val="-24975"/>
                  </a:schemeClr>
                </a:solidFill>
              </a:defRPr>
            </a:pPr>
            <a:r>
              <a:rPr b="1"/>
              <a:t>GRIEF</a:t>
            </a:r>
            <a:r>
              <a:t> (feeling all the feels, protesting/resisting/denying/distracting…</a:t>
            </a:r>
          </a:p>
          <a:p>
            <a:pPr>
              <a:defRPr sz="3000">
                <a:solidFill>
                  <a:schemeClr val="accent1">
                    <a:hueOff val="114395"/>
                    <a:lumOff val="-24975"/>
                  </a:schemeClr>
                </a:solidFill>
              </a:defRPr>
            </a:pPr>
            <a:r>
              <a:t>and then getting back to feeling the feels. </a:t>
            </a:r>
          </a:p>
          <a:p>
            <a:pPr>
              <a:defRPr sz="3000">
                <a:solidFill>
                  <a:schemeClr val="accent1">
                    <a:hueOff val="114395"/>
                    <a:lumOff val="-24975"/>
                  </a:schemeClr>
                </a:solidFill>
              </a:defRPr>
            </a:pPr>
            <a:r>
              <a:t>Two steps forward, one step back, etc.)</a:t>
            </a:r>
          </a:p>
        </p:txBody>
      </p:sp>
      <p:grpSp>
        <p:nvGrpSpPr>
          <p:cNvPr id="187" name="Image Gallery"/>
          <p:cNvGrpSpPr/>
          <p:nvPr/>
        </p:nvGrpSpPr>
        <p:grpSpPr>
          <a:xfrm>
            <a:off x="19957963" y="4669448"/>
            <a:ext cx="4182747" cy="4533220"/>
            <a:chOff x="0" y="0"/>
            <a:chExt cx="4182746" cy="4533219"/>
          </a:xfrm>
        </p:grpSpPr>
        <p:pic>
          <p:nvPicPr>
            <p:cNvPr id="185" name="images-1.png" descr="images-1.png"/>
            <p:cNvPicPr>
              <a:picLocks noChangeAspect="1"/>
            </p:cNvPicPr>
            <p:nvPr/>
          </p:nvPicPr>
          <p:blipFill>
            <a:blip r:embed="rId3">
              <a:extLst/>
            </a:blip>
            <a:srcRect l="0" t="2843" r="0" b="2843"/>
            <a:stretch>
              <a:fillRect/>
            </a:stretch>
          </p:blipFill>
          <p:spPr>
            <a:xfrm>
              <a:off x="0" y="0"/>
              <a:ext cx="4182747" cy="3944854"/>
            </a:xfrm>
            <a:prstGeom prst="rect">
              <a:avLst/>
            </a:prstGeom>
            <a:ln w="12700" cap="flat">
              <a:noFill/>
              <a:miter lim="400000"/>
            </a:ln>
            <a:effectLst/>
          </p:spPr>
        </p:pic>
        <p:sp>
          <p:nvSpPr>
            <p:cNvPr id="186" name="Rectangle"/>
            <p:cNvSpPr/>
            <p:nvPr/>
          </p:nvSpPr>
          <p:spPr>
            <a:xfrm>
              <a:off x="0" y="4021053"/>
              <a:ext cx="4182747" cy="5121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 </a:t>
              </a:r>
            </a:p>
          </p:txBody>
        </p:sp>
      </p:grpSp>
      <p:grpSp>
        <p:nvGrpSpPr>
          <p:cNvPr id="190" name="Image Gallery"/>
          <p:cNvGrpSpPr/>
          <p:nvPr/>
        </p:nvGrpSpPr>
        <p:grpSpPr>
          <a:xfrm>
            <a:off x="1048870" y="6157027"/>
            <a:ext cx="3287775" cy="2905968"/>
            <a:chOff x="0" y="0"/>
            <a:chExt cx="3287774" cy="2905967"/>
          </a:xfrm>
        </p:grpSpPr>
        <p:pic>
          <p:nvPicPr>
            <p:cNvPr id="188" name="istockphoto-1129204558-612x612.jpg" descr="istockphoto-1129204558-612x612.jpg"/>
            <p:cNvPicPr>
              <a:picLocks noChangeAspect="1"/>
            </p:cNvPicPr>
            <p:nvPr/>
          </p:nvPicPr>
          <p:blipFill>
            <a:blip r:embed="rId4">
              <a:extLst/>
            </a:blip>
            <a:srcRect l="0" t="183" r="0" b="183"/>
            <a:stretch>
              <a:fillRect/>
            </a:stretch>
          </p:blipFill>
          <p:spPr>
            <a:xfrm>
              <a:off x="0" y="0"/>
              <a:ext cx="3287775" cy="2317602"/>
            </a:xfrm>
            <a:prstGeom prst="rect">
              <a:avLst/>
            </a:prstGeom>
            <a:ln w="12700" cap="flat">
              <a:noFill/>
              <a:miter lim="400000"/>
            </a:ln>
            <a:effectLst/>
          </p:spPr>
        </p:pic>
        <p:sp>
          <p:nvSpPr>
            <p:cNvPr id="189" name="Rectangle"/>
            <p:cNvSpPr/>
            <p:nvPr/>
          </p:nvSpPr>
          <p:spPr>
            <a:xfrm>
              <a:off x="0" y="2393801"/>
              <a:ext cx="3287775" cy="512167"/>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76200" tIns="76200" rIns="76200" bIns="76200" numCol="1" anchor="t">
              <a:noAutofit/>
            </a:bodyPr>
            <a:lstStyle/>
            <a:p>
              <a:pPr/>
              <a:r>
                <a:t> </a:t>
              </a:r>
            </a:p>
          </p:txBody>
        </p:sp>
      </p:gr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33_DynamicLight">
  <a:themeElements>
    <a:clrScheme name="33_DynamicLight">
      <a:dk1>
        <a:srgbClr val="5E5E5E"/>
      </a:dk1>
      <a:lt1>
        <a:srgbClr val="005E00"/>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Neue"/>
        <a:ea typeface="Helvetica Neue"/>
        <a:cs typeface="Helvetica Neue"/>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33_DynamicLight">
  <a:themeElements>
    <a:clrScheme name="33_DynamicLight">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33_DynamicLight">
      <a:majorFont>
        <a:latin typeface="Helvetica Neue"/>
        <a:ea typeface="Helvetica Neue"/>
        <a:cs typeface="Helvetica Neue"/>
      </a:majorFont>
      <a:minorFont>
        <a:latin typeface="Helvetica Neue"/>
        <a:ea typeface="Helvetica Neue"/>
        <a:cs typeface="Helvetica Neue"/>
      </a:minorFont>
    </a:fontScheme>
    <a:fmtScheme name="33_DynamicLigh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825500" rtl="0" fontAlgn="auto" latinLnBrk="0" hangingPunct="0">
          <a:lnSpc>
            <a:spcPct val="100000"/>
          </a:lnSpc>
          <a:spcBef>
            <a:spcPts val="0"/>
          </a:spcBef>
          <a:spcAft>
            <a:spcPts val="0"/>
          </a:spcAft>
          <a:buClrTx/>
          <a:buSzTx/>
          <a:buFontTx/>
          <a:buNone/>
          <a:tabLst/>
          <a:defRPr b="0" baseline="0" cap="none" i="0" spc="0" strike="noStrike" sz="3200" u="none" kumimoji="0" normalizeH="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2438338"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